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90.xml" ContentType="application/vnd.openxmlformats-officedocument.presentationml.slide+xml"/>
  <Override PartName="/ppt/slideLayouts/slideLayout7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8" r:id="rId2"/>
    <p:sldId id="256" r:id="rId3"/>
    <p:sldId id="257" r:id="rId4"/>
    <p:sldId id="258" r:id="rId5"/>
    <p:sldId id="299" r:id="rId6"/>
    <p:sldId id="300" r:id="rId7"/>
    <p:sldId id="304" r:id="rId8"/>
    <p:sldId id="259" r:id="rId9"/>
    <p:sldId id="260"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9" r:id="rId26"/>
    <p:sldId id="280" r:id="rId27"/>
    <p:sldId id="281" r:id="rId28"/>
    <p:sldId id="302" r:id="rId29"/>
    <p:sldId id="277" r:id="rId30"/>
    <p:sldId id="303" r:id="rId31"/>
    <p:sldId id="305"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61" r:id="rId47"/>
    <p:sldId id="301" r:id="rId48"/>
    <p:sldId id="297" r:id="rId4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01C553-34F8-4E09-BE72-7C665AACA1AE}">
          <p14:sldIdLst>
            <p14:sldId id="298"/>
            <p14:sldId id="256"/>
          </p14:sldIdLst>
        </p14:section>
        <p14:section name="Section 1" id="{0E3BCEED-896F-4432-AB67-45564564C546}">
          <p14:sldIdLst>
            <p14:sldId id="257"/>
            <p14:sldId id="258"/>
            <p14:sldId id="299"/>
            <p14:sldId id="300"/>
            <p14:sldId id="304"/>
            <p14:sldId id="259"/>
          </p14:sldIdLst>
        </p14:section>
        <p14:section name="1" id="{2F61B2D5-A0C3-4D40-A9D5-FBAEA5D75D18}">
          <p14:sldIdLst>
            <p14:sldId id="260"/>
            <p14:sldId id="262"/>
            <p14:sldId id="263"/>
            <p14:sldId id="264"/>
            <p14:sldId id="265"/>
            <p14:sldId id="266"/>
            <p14:sldId id="267"/>
            <p14:sldId id="268"/>
            <p14:sldId id="269"/>
            <p14:sldId id="270"/>
            <p14:sldId id="271"/>
            <p14:sldId id="272"/>
            <p14:sldId id="273"/>
            <p14:sldId id="274"/>
            <p14:sldId id="275"/>
            <p14:sldId id="276"/>
            <p14:sldId id="279"/>
            <p14:sldId id="280"/>
            <p14:sldId id="281"/>
            <p14:sldId id="302"/>
            <p14:sldId id="277"/>
            <p14:sldId id="303"/>
            <p14:sldId id="305"/>
            <p14:sldId id="282"/>
            <p14:sldId id="283"/>
            <p14:sldId id="284"/>
            <p14:sldId id="285"/>
            <p14:sldId id="286"/>
            <p14:sldId id="287"/>
            <p14:sldId id="288"/>
            <p14:sldId id="289"/>
            <p14:sldId id="290"/>
            <p14:sldId id="291"/>
            <p14:sldId id="292"/>
            <p14:sldId id="293"/>
            <p14:sldId id="294"/>
            <p14:sldId id="295"/>
          </p14:sldIdLst>
        </p14:section>
        <p14:section name="2" id="{9B7CF006-2DA6-4BDF-A2F8-F35A0BD20406}">
          <p14:sldIdLst>
            <p14:sldId id="261"/>
            <p14:sldId id="301"/>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87E2"/>
    <a:srgbClr val="F9D7EA"/>
    <a:srgbClr val="4AD5FE"/>
    <a:srgbClr val="C1A7EE"/>
    <a:srgbClr val="F8F5EF"/>
    <a:srgbClr val="FF7C80"/>
    <a:srgbClr val="F1A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9C07-90F4-43AD-B36F-152B9EB805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541792C7-929A-4B8A-9272-3899D73B9D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8ADA5012-5CFF-4CD2-86EE-8BD89E542A93}"/>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4A794119-8556-4612-8CFB-C847EA31AA8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D444302-0266-424A-A2BC-0E7363034A4E}"/>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1648125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4068-7B3C-4A6D-852D-F29904020E9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B4B7B535-C0BE-4ECB-B141-F7CD37F1C1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33A72BE-C813-4C73-8B48-49CACA1F51F2}"/>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D0F38106-5757-48D1-84BC-63E19CF814A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CF56420-F3B1-4E25-BF5B-8D027BE9407F}"/>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426815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4068-7B3C-4A6D-852D-F29904020E9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B4B7B535-C0BE-4ECB-B141-F7CD37F1C1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33A72BE-C813-4C73-8B48-49CACA1F51F2}"/>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D0F38106-5757-48D1-84BC-63E19CF814A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CF56420-F3B1-4E25-BF5B-8D027BE9407F}"/>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426815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EB8EA4-D85A-4F2E-A7B8-B71B4C2B07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903FF68-31BF-4912-9827-B08461257E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4E4F5CE-1A4C-43B4-B877-1CB17FCF6C1F}"/>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5296367C-141E-41D8-996D-80E672C33F5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0849AF9-D089-4C59-A4EF-B53928970218}"/>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064008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EB8EA4-D85A-4F2E-A7B8-B71B4C2B07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903FF68-31BF-4912-9827-B08461257E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4E4F5CE-1A4C-43B4-B877-1CB17FCF6C1F}"/>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5296367C-141E-41D8-996D-80E672C33F5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0849AF9-D089-4C59-A4EF-B53928970218}"/>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064008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9C07-90F4-43AD-B36F-152B9EB805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541792C7-929A-4B8A-9272-3899D73B9D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8ADA5012-5CFF-4CD2-86EE-8BD89E542A93}"/>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4A794119-8556-4612-8CFB-C847EA31AA8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D444302-0266-424A-A2BC-0E7363034A4E}"/>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1648125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CB16-2A67-430B-BDE5-8923618ACEA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C9788CD-7CD2-496B-BBB6-BE29528B0A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5F8D0AD-3D4A-4C5E-817B-73A1850C5113}"/>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A4D5BAB4-BB84-44AB-BA66-A3468291EEB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69F4386-45C4-47C3-AEB9-C997B5665C24}"/>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4135375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CB16-2A67-430B-BDE5-8923618ACEA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C9788CD-7CD2-496B-BBB6-BE29528B0A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5F8D0AD-3D4A-4C5E-817B-73A1850C5113}"/>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A4D5BAB4-BB84-44AB-BA66-A3468291EEB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69F4386-45C4-47C3-AEB9-C997B5665C24}"/>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4135375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BD28-66D5-403A-A88E-C298532E07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52521D0-186B-4D96-8477-305C6186B4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703521-EC2A-449D-890F-B7CA2F7FE1F5}"/>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64C51793-88D4-425D-92BA-FC91D796EEF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357B4EA-D14E-4C6F-AD70-680AAA2AE615}"/>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3696189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BD28-66D5-403A-A88E-C298532E07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52521D0-186B-4D96-8477-305C6186B4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703521-EC2A-449D-890F-B7CA2F7FE1F5}"/>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64C51793-88D4-425D-92BA-FC91D796EEF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357B4EA-D14E-4C6F-AD70-680AAA2AE615}"/>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3696189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0748-C964-48C7-808B-E4E4022894B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79FEA075-8E17-4408-92A8-2505AB3D95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52E3A481-E81C-4345-8E14-3F3EFA7261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D77A4DCB-D491-4B47-A346-112417B5F437}"/>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6" name="Footer Placeholder 5">
            <a:extLst>
              <a:ext uri="{FF2B5EF4-FFF2-40B4-BE49-F238E27FC236}">
                <a16:creationId xmlns:a16="http://schemas.microsoft.com/office/drawing/2014/main" id="{EA4BA9DA-8B47-4567-90AC-8EB4CA05545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33B0F21C-506C-4892-B777-A6CF978244E8}"/>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664664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0748-C964-48C7-808B-E4E4022894B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79FEA075-8E17-4408-92A8-2505AB3D95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52E3A481-E81C-4345-8E14-3F3EFA7261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D77A4DCB-D491-4B47-A346-112417B5F437}"/>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6" name="Footer Placeholder 5">
            <a:extLst>
              <a:ext uri="{FF2B5EF4-FFF2-40B4-BE49-F238E27FC236}">
                <a16:creationId xmlns:a16="http://schemas.microsoft.com/office/drawing/2014/main" id="{EA4BA9DA-8B47-4567-90AC-8EB4CA05545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33B0F21C-506C-4892-B777-A6CF978244E8}"/>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664664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1976-A737-40A2-A1F6-73C8B25C6D0C}"/>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B0199098-787D-4CEE-9DD0-093AF7DAF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96CF4E-AB70-46AE-99F4-266359B8AC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624E6F0A-528E-4FDE-A2B0-00484B45C8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90703D-EC5A-40E1-AC99-5C645AB70B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BA7BB9D-13C5-415A-BB3D-8B5CBABDB687}"/>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8" name="Footer Placeholder 7">
            <a:extLst>
              <a:ext uri="{FF2B5EF4-FFF2-40B4-BE49-F238E27FC236}">
                <a16:creationId xmlns:a16="http://schemas.microsoft.com/office/drawing/2014/main" id="{87A1E05A-756D-45BE-9783-3DB71B57FAED}"/>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E355B921-C2C3-44A7-9BA7-2881F08500F0}"/>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52058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1976-A737-40A2-A1F6-73C8B25C6D0C}"/>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B0199098-787D-4CEE-9DD0-093AF7DAF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96CF4E-AB70-46AE-99F4-266359B8AC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624E6F0A-528E-4FDE-A2B0-00484B45C8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90703D-EC5A-40E1-AC99-5C645AB70B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BA7BB9D-13C5-415A-BB3D-8B5CBABDB687}"/>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8" name="Footer Placeholder 7">
            <a:extLst>
              <a:ext uri="{FF2B5EF4-FFF2-40B4-BE49-F238E27FC236}">
                <a16:creationId xmlns:a16="http://schemas.microsoft.com/office/drawing/2014/main" id="{87A1E05A-756D-45BE-9783-3DB71B57FAED}"/>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E355B921-C2C3-44A7-9BA7-2881F08500F0}"/>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52058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DD04-B6CE-412B-8432-3EBEAE1D430B}"/>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9AD05C8F-D2E7-46FF-BB27-DB4414E8125F}"/>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4" name="Footer Placeholder 3">
            <a:extLst>
              <a:ext uri="{FF2B5EF4-FFF2-40B4-BE49-F238E27FC236}">
                <a16:creationId xmlns:a16="http://schemas.microsoft.com/office/drawing/2014/main" id="{8D52886C-3564-4650-A18F-EEEDB1A6FD73}"/>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D4F252BF-8D32-4CE2-BAB6-A2A46DFB0233}"/>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16153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DD04-B6CE-412B-8432-3EBEAE1D430B}"/>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9AD05C8F-D2E7-46FF-BB27-DB4414E8125F}"/>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4" name="Footer Placeholder 3">
            <a:extLst>
              <a:ext uri="{FF2B5EF4-FFF2-40B4-BE49-F238E27FC236}">
                <a16:creationId xmlns:a16="http://schemas.microsoft.com/office/drawing/2014/main" id="{8D52886C-3564-4650-A18F-EEEDB1A6FD73}"/>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D4F252BF-8D32-4CE2-BAB6-A2A46DFB0233}"/>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16153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A273C7-BA6F-4F57-A3CE-39CEEA9CDEE1}"/>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3" name="Footer Placeholder 2">
            <a:extLst>
              <a:ext uri="{FF2B5EF4-FFF2-40B4-BE49-F238E27FC236}">
                <a16:creationId xmlns:a16="http://schemas.microsoft.com/office/drawing/2014/main" id="{A5C96DC3-0215-4AAE-AB12-013304CAA0B2}"/>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F635988-77AF-4138-BD62-6B4B71D27495}"/>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644040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A273C7-BA6F-4F57-A3CE-39CEEA9CDEE1}"/>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3" name="Footer Placeholder 2">
            <a:extLst>
              <a:ext uri="{FF2B5EF4-FFF2-40B4-BE49-F238E27FC236}">
                <a16:creationId xmlns:a16="http://schemas.microsoft.com/office/drawing/2014/main" id="{A5C96DC3-0215-4AAE-AB12-013304CAA0B2}"/>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F635988-77AF-4138-BD62-6B4B71D27495}"/>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2644040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633E-115C-4CF3-8F42-F9586E8D7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988757C-D895-4049-9CE0-07F2A91E0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8CD98E08-EF59-4B24-BBAA-031D345B7C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B7303-49EB-42E7-AC72-F07E6348104E}"/>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6" name="Footer Placeholder 5">
            <a:extLst>
              <a:ext uri="{FF2B5EF4-FFF2-40B4-BE49-F238E27FC236}">
                <a16:creationId xmlns:a16="http://schemas.microsoft.com/office/drawing/2014/main" id="{355BA7E4-8B7A-4F0D-8367-4B49DD4DB6B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DDD6C26-3C6A-4360-B3D2-2FEA1009F6C1}"/>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4121444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633E-115C-4CF3-8F42-F9586E8D7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988757C-D895-4049-9CE0-07F2A91E0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8CD98E08-EF59-4B24-BBAA-031D345B7C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B7303-49EB-42E7-AC72-F07E6348104E}"/>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6" name="Footer Placeholder 5">
            <a:extLst>
              <a:ext uri="{FF2B5EF4-FFF2-40B4-BE49-F238E27FC236}">
                <a16:creationId xmlns:a16="http://schemas.microsoft.com/office/drawing/2014/main" id="{355BA7E4-8B7A-4F0D-8367-4B49DD4DB6B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DDD6C26-3C6A-4360-B3D2-2FEA1009F6C1}"/>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4121444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25EC-A82E-4758-B555-307E1BF678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6756669B-F345-41C6-9DDC-7BDB117CD0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140370A8-8A5B-4D33-B559-97D216493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C3C946-ACD8-4BEC-B89A-81866789CA66}"/>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6" name="Footer Placeholder 5">
            <a:extLst>
              <a:ext uri="{FF2B5EF4-FFF2-40B4-BE49-F238E27FC236}">
                <a16:creationId xmlns:a16="http://schemas.microsoft.com/office/drawing/2014/main" id="{1ED4F04C-011A-4F0B-9E9E-F3E95EFFF75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00498F2-3CC0-4B6C-9BE5-8ECEEF072FED}"/>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3122836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25EC-A82E-4758-B555-307E1BF678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6756669B-F345-41C6-9DDC-7BDB117CD0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140370A8-8A5B-4D33-B559-97D216493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C3C946-ACD8-4BEC-B89A-81866789CA66}"/>
              </a:ext>
            </a:extLst>
          </p:cNvPr>
          <p:cNvSpPr>
            <a:spLocks noGrp="1"/>
          </p:cNvSpPr>
          <p:nvPr>
            <p:ph type="dt" sz="half" idx="10"/>
          </p:nvPr>
        </p:nvSpPr>
        <p:spPr/>
        <p:txBody>
          <a:bodyPr/>
          <a:lstStyle/>
          <a:p>
            <a:fld id="{1838B174-874D-4D28-8FA0-F015BFF609C9}" type="datetimeFigureOut">
              <a:rPr lang="vi-VN" smtClean="0"/>
              <a:t>07/05/2021</a:t>
            </a:fld>
            <a:endParaRPr lang="vi-VN"/>
          </a:p>
        </p:txBody>
      </p:sp>
      <p:sp>
        <p:nvSpPr>
          <p:cNvPr id="6" name="Footer Placeholder 5">
            <a:extLst>
              <a:ext uri="{FF2B5EF4-FFF2-40B4-BE49-F238E27FC236}">
                <a16:creationId xmlns:a16="http://schemas.microsoft.com/office/drawing/2014/main" id="{1ED4F04C-011A-4F0B-9E9E-F3E95EFFF75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00498F2-3CC0-4B6C-9BE5-8ECEEF072FED}"/>
              </a:ext>
            </a:extLst>
          </p:cNvPr>
          <p:cNvSpPr>
            <a:spLocks noGrp="1"/>
          </p:cNvSpPr>
          <p:nvPr>
            <p:ph type="sldNum" sz="quarter" idx="12"/>
          </p:nvPr>
        </p:nvSpPr>
        <p:spPr/>
        <p:txBody>
          <a:bodyPr/>
          <a:lstStyle/>
          <a:p>
            <a:fld id="{8C1E3ECA-8BEC-4690-A762-04CEC2F29362}" type="slidenum">
              <a:rPr lang="vi-VN" smtClean="0"/>
              <a:t>‹#›</a:t>
            </a:fld>
            <a:endParaRPr lang="vi-VN"/>
          </a:p>
        </p:txBody>
      </p:sp>
    </p:spTree>
    <p:extLst>
      <p:ext uri="{BB962C8B-B14F-4D97-AF65-F5344CB8AC3E}">
        <p14:creationId xmlns:p14="http://schemas.microsoft.com/office/powerpoint/2010/main" val="3122836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18D14F-5AC5-499A-87F4-BD9E04948A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16582E7D-1428-49A8-9909-1EC0CA97D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FC5D30C-9393-4330-8F4A-BB44F4E268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A4537C12-ED32-447F-9C78-06956B4A88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86815A34-6ED6-4C26-802F-BFFF75A6FB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E3ECA-8BEC-4690-A762-04CEC2F29362}" type="slidenum">
              <a:rPr lang="vi-VN" smtClean="0"/>
              <a:t>‹#›</a:t>
            </a:fld>
            <a:endParaRPr lang="vi-VN"/>
          </a:p>
        </p:txBody>
      </p:sp>
    </p:spTree>
    <p:extLst>
      <p:ext uri="{BB962C8B-B14F-4D97-AF65-F5344CB8AC3E}">
        <p14:creationId xmlns:p14="http://schemas.microsoft.com/office/powerpoint/2010/main" val="4221166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18D14F-5AC5-499A-87F4-BD9E04948A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16582E7D-1428-49A8-9909-1EC0CA97D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FC5D30C-9393-4330-8F4A-BB44F4E268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38B174-874D-4D28-8FA0-F015BFF609C9}" type="datetimeFigureOut">
              <a:rPr lang="vi-VN" smtClean="0"/>
              <a:t>07/05/2021</a:t>
            </a:fld>
            <a:endParaRPr lang="vi-VN"/>
          </a:p>
        </p:txBody>
      </p:sp>
      <p:sp>
        <p:nvSpPr>
          <p:cNvPr id="5" name="Footer Placeholder 4">
            <a:extLst>
              <a:ext uri="{FF2B5EF4-FFF2-40B4-BE49-F238E27FC236}">
                <a16:creationId xmlns:a16="http://schemas.microsoft.com/office/drawing/2014/main" id="{A4537C12-ED32-447F-9C78-06956B4A88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86815A34-6ED6-4C26-802F-BFFF75A6FB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E3ECA-8BEC-4690-A762-04CEC2F29362}" type="slidenum">
              <a:rPr lang="vi-VN" smtClean="0"/>
              <a:t>‹#›</a:t>
            </a:fld>
            <a:endParaRPr lang="vi-VN"/>
          </a:p>
        </p:txBody>
      </p:sp>
    </p:spTree>
    <p:extLst>
      <p:ext uri="{BB962C8B-B14F-4D97-AF65-F5344CB8AC3E}">
        <p14:creationId xmlns:p14="http://schemas.microsoft.com/office/powerpoint/2010/main" val="4221166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slide" Target="slide290.xml"/><Relationship Id="rId5" Type="http://schemas.openxmlformats.org/officeDocument/2006/relationships/image" Target="../media/image45.png"/><Relationship Id="rId4" Type="http://schemas.openxmlformats.org/officeDocument/2006/relationships/image" Target="../media/image44.png"/></Relationships>
</file>

<file path=ppt/slides/_rels/slide2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png"/><Relationship Id="rId7" Type="http://schemas.openxmlformats.org/officeDocument/2006/relationships/slide" Target="slide5.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00.png"/><Relationship Id="rId5" Type="http://schemas.openxmlformats.org/officeDocument/2006/relationships/hyperlink" Target="https://www.mopsky.com/2017/06/27/b91683c403/" TargetMode="External"/><Relationship Id="rId10" Type="http://schemas.openxmlformats.org/officeDocument/2006/relationships/slide" Target="slide6.xml"/><Relationship Id="rId4" Type="http://schemas.openxmlformats.org/officeDocument/2006/relationships/image" Target="../media/image7.jpe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hyperlink" Target="https://www.pexels.com/photo/code-coding-computer-data-574070/"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codesandbox.io/s/webv1-1hfbv?file=/src/App.js"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png"/><Relationship Id="rId7" Type="http://schemas.openxmlformats.org/officeDocument/2006/relationships/slide" Target="slide46.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y2mate.com - JpEngVnKaraJapanese Sub Nhạc phim Siêu Nhân Cuồng Phong Hurricanger opening song">
            <a:hlinkClick r:id="" action="ppaction://media"/>
            <a:extLst>
              <a:ext uri="{FF2B5EF4-FFF2-40B4-BE49-F238E27FC236}">
                <a16:creationId xmlns:a16="http://schemas.microsoft.com/office/drawing/2014/main" id="{9870DFE8-F4F7-4BD5-BA8B-E31348BD93F5}"/>
              </a:ext>
            </a:extLst>
          </p:cNvPr>
          <p:cNvPicPr>
            <a:picLocks noChangeAspect="1"/>
          </p:cNvPicPr>
          <p:nvPr>
            <a:audioFile r:link="rId1"/>
            <p:extLst>
              <p:ext uri="{DAA4B4D4-6D71-4841-9C94-3DE7FCFB9230}">
                <p14:media xmlns:p14="http://schemas.microsoft.com/office/powerpoint/2010/main" r:embed="rId2">
                  <p14:trim end="215293.9375"/>
                  <p14:fade in="750" out="750"/>
                </p14:media>
              </p:ext>
            </p:extLst>
          </p:nvPr>
        </p:nvPicPr>
        <p:blipFill>
          <a:blip r:embed="rId4"/>
          <a:stretch>
            <a:fillRect/>
          </a:stretch>
        </p:blipFill>
        <p:spPr>
          <a:xfrm>
            <a:off x="1114425" y="5676900"/>
            <a:ext cx="609600" cy="609600"/>
          </a:xfrm>
          <a:prstGeom prst="rect">
            <a:avLst/>
          </a:prstGeom>
        </p:spPr>
      </p:pic>
    </p:spTree>
    <p:extLst>
      <p:ext uri="{BB962C8B-B14F-4D97-AF65-F5344CB8AC3E}">
        <p14:creationId xmlns:p14="http://schemas.microsoft.com/office/powerpoint/2010/main" val="3234311947"/>
      </p:ext>
    </p:extLst>
  </p:cSld>
  <p:clrMapOvr>
    <a:masterClrMapping/>
  </p:clrMapOvr>
  <mc:AlternateContent xmlns:mc="http://schemas.openxmlformats.org/markup-compatibility/2006">
    <mc:Choice xmlns:p14="http://schemas.microsoft.com/office/powerpoint/2010/main" Requires="p14">
      <p:transition p14:dur="10" advClick="0" advTm="18000"/>
    </mc:Choice>
    <mc:Fallback>
      <p:transition advClick="0"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8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63117" y="323165"/>
            <a:ext cx="10306050" cy="6247864"/>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3600" b="0" i="0" u="none" strike="noStrike">
                <a:effectLst/>
                <a:highlight>
                  <a:srgbClr val="D387E2"/>
                </a:highlight>
                <a:latin typeface="VT323" panose="00000509000000000000" pitchFamily="49" charset="0"/>
              </a:rPr>
              <a:t>Một ví dụ đơn giản</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p>
          <a:p>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a:t>
            </a: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pic>
        <p:nvPicPr>
          <p:cNvPr id="6" name="Picture 5">
            <a:extLst>
              <a:ext uri="{FF2B5EF4-FFF2-40B4-BE49-F238E27FC236}">
                <a16:creationId xmlns:a16="http://schemas.microsoft.com/office/drawing/2014/main" id="{57C9C59B-540E-49D7-9D48-50E74B06F554}"/>
              </a:ext>
            </a:extLst>
          </p:cNvPr>
          <p:cNvPicPr>
            <a:picLocks noChangeAspect="1"/>
          </p:cNvPicPr>
          <p:nvPr/>
        </p:nvPicPr>
        <p:blipFill>
          <a:blip r:embed="rId3"/>
          <a:stretch>
            <a:fillRect/>
          </a:stretch>
        </p:blipFill>
        <p:spPr>
          <a:xfrm>
            <a:off x="572166" y="1506583"/>
            <a:ext cx="6085807" cy="2540907"/>
          </a:xfrm>
          <a:prstGeom prst="rect">
            <a:avLst/>
          </a:prstGeom>
        </p:spPr>
      </p:pic>
      <p:pic>
        <p:nvPicPr>
          <p:cNvPr id="7" name="Picture 6">
            <a:extLst>
              <a:ext uri="{FF2B5EF4-FFF2-40B4-BE49-F238E27FC236}">
                <a16:creationId xmlns:a16="http://schemas.microsoft.com/office/drawing/2014/main" id="{BE19C286-737F-48C6-9E31-450496DB4922}"/>
              </a:ext>
            </a:extLst>
          </p:cNvPr>
          <p:cNvPicPr>
            <a:picLocks noChangeAspect="1"/>
          </p:cNvPicPr>
          <p:nvPr/>
        </p:nvPicPr>
        <p:blipFill>
          <a:blip r:embed="rId4"/>
          <a:stretch>
            <a:fillRect/>
          </a:stretch>
        </p:blipFill>
        <p:spPr>
          <a:xfrm>
            <a:off x="572166" y="4243721"/>
            <a:ext cx="6157282" cy="1826153"/>
          </a:xfrm>
          <a:prstGeom prst="rect">
            <a:avLst/>
          </a:prstGeom>
        </p:spPr>
      </p:pic>
      <p:pic>
        <p:nvPicPr>
          <p:cNvPr id="8" name="Picture 7">
            <a:extLst>
              <a:ext uri="{FF2B5EF4-FFF2-40B4-BE49-F238E27FC236}">
                <a16:creationId xmlns:a16="http://schemas.microsoft.com/office/drawing/2014/main" id="{202331C7-3229-49CE-A102-6F28C939D8CA}"/>
              </a:ext>
            </a:extLst>
          </p:cNvPr>
          <p:cNvPicPr>
            <a:picLocks noChangeAspect="1"/>
          </p:cNvPicPr>
          <p:nvPr/>
        </p:nvPicPr>
        <p:blipFill>
          <a:blip r:embed="rId5"/>
          <a:stretch>
            <a:fillRect/>
          </a:stretch>
        </p:blipFill>
        <p:spPr>
          <a:xfrm>
            <a:off x="7112281" y="1962150"/>
            <a:ext cx="4908269" cy="3104227"/>
          </a:xfrm>
          <a:prstGeom prst="rect">
            <a:avLst/>
          </a:prstGeom>
          <a:ln w="19050">
            <a:solidFill>
              <a:schemeClr val="tx1"/>
            </a:solidFill>
            <a:prstDash val="lgDash"/>
          </a:ln>
        </p:spPr>
      </p:pic>
    </p:spTree>
    <p:extLst>
      <p:ext uri="{BB962C8B-B14F-4D97-AF65-F5344CB8AC3E}">
        <p14:creationId xmlns:p14="http://schemas.microsoft.com/office/powerpoint/2010/main" val="3552308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23165"/>
            <a:ext cx="11849100" cy="4893647"/>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React là gì?</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p>
          <a:p>
            <a:r>
              <a:rPr lang="en-US" sz="2800">
                <a:solidFill>
                  <a:srgbClr val="000000"/>
                </a:solidFill>
                <a:effectLst/>
                <a:latin typeface="VT323" panose="00000509000000000000" pitchFamily="49" charset="0"/>
              </a:rPr>
              <a:t>	&lt;</a:t>
            </a:r>
            <a:r>
              <a:rPr lang="en-US" sz="2800">
                <a:solidFill>
                  <a:srgbClr val="FF0000"/>
                </a:solidFill>
                <a:effectLst/>
                <a:latin typeface="VT323" panose="00000509000000000000" pitchFamily="49" charset="0"/>
              </a:rPr>
              <a:t>p</a:t>
            </a:r>
            <a:r>
              <a:rPr lang="en-US" sz="2800">
                <a:solidFill>
                  <a:srgbClr val="000000"/>
                </a:solidFill>
                <a:effectLst/>
                <a:latin typeface="VT323" panose="00000509000000000000" pitchFamily="49" charset="0"/>
              </a:rPr>
              <a:t>&gt;</a:t>
            </a:r>
          </a:p>
          <a:p>
            <a:r>
              <a:rPr lang="en-US" sz="2800" b="0" i="0" u="none" strike="noStrike">
                <a:solidFill>
                  <a:srgbClr val="000000"/>
                </a:solidFill>
                <a:effectLst/>
                <a:latin typeface="VT323" panose="00000509000000000000" pitchFamily="49" charset="0"/>
              </a:rPr>
              <a:t>		</a:t>
            </a:r>
            <a:r>
              <a:rPr lang="vi-VN" sz="4000" b="0" i="0" u="sng" strike="noStrike">
                <a:solidFill>
                  <a:schemeClr val="accent1">
                    <a:lumMod val="50000"/>
                  </a:schemeClr>
                </a:solidFill>
                <a:effectLst/>
                <a:latin typeface="VT323" panose="00000509000000000000" pitchFamily="49" charset="0"/>
              </a:rPr>
              <a:t>React</a:t>
            </a:r>
            <a:r>
              <a:rPr lang="vi-VN" sz="4000" b="0" i="0" u="none" strike="noStrike">
                <a:solidFill>
                  <a:srgbClr val="000000"/>
                </a:solidFill>
                <a:effectLst/>
                <a:latin typeface="VT323" panose="00000509000000000000" pitchFamily="49" charset="0"/>
              </a:rPr>
              <a:t> là một thư viện </a:t>
            </a:r>
            <a:r>
              <a:rPr lang="vi-VN" sz="4000" b="0" i="0" u="sng" strike="noStrike">
                <a:solidFill>
                  <a:schemeClr val="accent2">
                    <a:lumMod val="75000"/>
                  </a:schemeClr>
                </a:solidFill>
                <a:effectLst/>
                <a:latin typeface="VT323" panose="00000509000000000000" pitchFamily="49" charset="0"/>
              </a:rPr>
              <a:t>JavaScript</a:t>
            </a:r>
            <a:r>
              <a:rPr lang="vi-VN" sz="4000" b="0" i="0" u="none" strike="noStrike">
                <a:solidFill>
                  <a:srgbClr val="000000"/>
                </a:solidFill>
                <a:effectLst/>
                <a:latin typeface="VT323" panose="00000509000000000000" pitchFamily="49" charset="0"/>
              </a:rPr>
              <a:t> khai</a:t>
            </a:r>
            <a:r>
              <a:rPr lang="en-US" sz="4000" b="0" i="0" u="none" strike="noStrike">
                <a:solidFill>
                  <a:srgbClr val="000000"/>
                </a:solidFill>
                <a:effectLst/>
                <a:latin typeface="VT323" panose="00000509000000000000" pitchFamily="49" charset="0"/>
              </a:rPr>
              <a:t> </a:t>
            </a:r>
            <a:r>
              <a:rPr lang="vi-VN" sz="4000" b="0" i="0" u="none" strike="noStrike">
                <a:solidFill>
                  <a:srgbClr val="000000"/>
                </a:solidFill>
                <a:effectLst/>
                <a:latin typeface="VT323" panose="00000509000000000000" pitchFamily="49" charset="0"/>
              </a:rPr>
              <a:t>báo, hiệu </a:t>
            </a:r>
            <a:r>
              <a:rPr lang="en-US" sz="4000" b="0" i="0" u="none" strike="noStrike">
                <a:solidFill>
                  <a:srgbClr val="000000"/>
                </a:solidFill>
                <a:effectLst/>
                <a:latin typeface="VT323" panose="00000509000000000000" pitchFamily="49" charset="0"/>
              </a:rPr>
              <a:t>		</a:t>
            </a:r>
            <a:r>
              <a:rPr lang="vi-VN" sz="4000" b="0" i="0" u="none" strike="noStrike">
                <a:solidFill>
                  <a:srgbClr val="000000"/>
                </a:solidFill>
                <a:effectLst/>
                <a:latin typeface="VT323" panose="00000509000000000000" pitchFamily="49" charset="0"/>
              </a:rPr>
              <a:t>quả và</a:t>
            </a:r>
            <a:r>
              <a:rPr lang="en-US" sz="4000" b="0" i="0" u="none" strike="noStrike">
                <a:solidFill>
                  <a:srgbClr val="000000"/>
                </a:solidFill>
                <a:effectLst/>
                <a:latin typeface="VT323" panose="00000509000000000000" pitchFamily="49" charset="0"/>
              </a:rPr>
              <a:t> </a:t>
            </a:r>
            <a:r>
              <a:rPr lang="vi-VN" sz="4000" b="0" i="0" u="none" strike="noStrike">
                <a:solidFill>
                  <a:srgbClr val="000000"/>
                </a:solidFill>
                <a:effectLst/>
                <a:latin typeface="VT323" panose="00000509000000000000" pitchFamily="49" charset="0"/>
              </a:rPr>
              <a:t>linh hoạt để xây dựng giao diện ngườ</a:t>
            </a:r>
            <a:r>
              <a:rPr lang="en-US" sz="4000">
                <a:solidFill>
                  <a:srgbClr val="000000"/>
                </a:solidFill>
                <a:latin typeface="VT323" panose="00000509000000000000" pitchFamily="49" charset="0"/>
              </a:rPr>
              <a:t>i 		</a:t>
            </a:r>
            <a:r>
              <a:rPr lang="vi-VN" sz="4000" b="0" i="0" u="none" strike="noStrike">
                <a:solidFill>
                  <a:srgbClr val="000000"/>
                </a:solidFill>
                <a:effectLst/>
                <a:latin typeface="VT323" panose="00000509000000000000" pitchFamily="49" charset="0"/>
              </a:rPr>
              <a:t>dùng. Nó cho phép bạn soạn các UIs phức tạp từ </a:t>
            </a:r>
            <a:r>
              <a:rPr lang="en-US" sz="4000" b="0" i="0" u="none" strike="noStrike">
                <a:solidFill>
                  <a:srgbClr val="000000"/>
                </a:solidFill>
                <a:effectLst/>
                <a:latin typeface="VT323" panose="00000509000000000000" pitchFamily="49" charset="0"/>
              </a:rPr>
              <a:t>		</a:t>
            </a:r>
            <a:r>
              <a:rPr lang="vi-VN" sz="4000" b="0" i="0" u="none" strike="noStrike">
                <a:solidFill>
                  <a:srgbClr val="000000"/>
                </a:solidFill>
                <a:effectLst/>
                <a:latin typeface="VT323" panose="00000509000000000000" pitchFamily="49" charset="0"/>
              </a:rPr>
              <a:t>các mã nhỏ và cô lập được gọi là “</a:t>
            </a:r>
            <a:r>
              <a:rPr lang="vi-VN" sz="4000" b="0" i="0" u="sng" strike="noStrike">
                <a:solidFill>
                  <a:srgbClr val="FF0000"/>
                </a:solidFill>
                <a:effectLst/>
                <a:latin typeface="VT323" panose="00000509000000000000" pitchFamily="49" charset="0"/>
              </a:rPr>
              <a:t>Component</a:t>
            </a:r>
            <a:r>
              <a:rPr lang="vi-VN" sz="4000" b="0" i="0" u="none" strike="noStrike">
                <a:solidFill>
                  <a:srgbClr val="000000"/>
                </a:solidFill>
                <a:effectLst/>
                <a:latin typeface="VT323" panose="00000509000000000000" pitchFamily="49" charset="0"/>
              </a:rPr>
              <a:t>".</a:t>
            </a:r>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&lt;/</a:t>
            </a:r>
            <a:r>
              <a:rPr lang="en-US" sz="2800">
                <a:solidFill>
                  <a:srgbClr val="FF0000"/>
                </a:solidFill>
                <a:latin typeface="VT323" panose="00000509000000000000" pitchFamily="49" charset="0"/>
              </a:rPr>
              <a:t>p</a:t>
            </a:r>
            <a:r>
              <a:rPr lang="en-US" sz="2800">
                <a:solidFill>
                  <a:srgbClr val="000000"/>
                </a:solidFill>
                <a:latin typeface="VT323" panose="00000509000000000000" pitchFamily="49" charset="0"/>
              </a:rPr>
              <a:t>&gt;</a:t>
            </a:r>
            <a:endParaRPr lang="en-US" sz="2800" b="0" i="0" u="none" strike="noStrike">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Tree>
    <p:extLst>
      <p:ext uri="{BB962C8B-B14F-4D97-AF65-F5344CB8AC3E}">
        <p14:creationId xmlns:p14="http://schemas.microsoft.com/office/powerpoint/2010/main" val="23100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05068"/>
            <a:ext cx="12020550" cy="6247864"/>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vi-VN" sz="3600" b="0" i="0" u="none" strike="noStrike">
                <a:solidFill>
                  <a:srgbClr val="000000"/>
                </a:solidFill>
                <a:effectLst/>
                <a:highlight>
                  <a:srgbClr val="D387E2"/>
                </a:highlight>
                <a:latin typeface="VT323" panose="00000509000000000000" pitchFamily="49" charset="0"/>
              </a:rPr>
              <a:t>Thư viện React</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a:t>
            </a: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pic>
        <p:nvPicPr>
          <p:cNvPr id="7" name="Picture 6">
            <a:extLst>
              <a:ext uri="{FF2B5EF4-FFF2-40B4-BE49-F238E27FC236}">
                <a16:creationId xmlns:a16="http://schemas.microsoft.com/office/drawing/2014/main" id="{3B478D3A-959C-4042-B2A6-A547A61BFFCA}"/>
              </a:ext>
            </a:extLst>
          </p:cNvPr>
          <p:cNvPicPr>
            <a:picLocks noChangeAspect="1"/>
          </p:cNvPicPr>
          <p:nvPr/>
        </p:nvPicPr>
        <p:blipFill>
          <a:blip r:embed="rId3"/>
          <a:stretch>
            <a:fillRect/>
          </a:stretch>
        </p:blipFill>
        <p:spPr>
          <a:xfrm>
            <a:off x="3626168" y="1752600"/>
            <a:ext cx="6104340" cy="4573369"/>
          </a:xfrm>
          <a:prstGeom prst="rect">
            <a:avLst/>
          </a:prstGeom>
          <a:ln w="19050">
            <a:solidFill>
              <a:schemeClr val="tx1"/>
            </a:solidFill>
          </a:ln>
        </p:spPr>
      </p:pic>
    </p:spTree>
    <p:extLst>
      <p:ext uri="{BB962C8B-B14F-4D97-AF65-F5344CB8AC3E}">
        <p14:creationId xmlns:p14="http://schemas.microsoft.com/office/powerpoint/2010/main" val="13190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23165"/>
            <a:ext cx="11849100" cy="5878532"/>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JSX</a:t>
            </a:r>
            <a:r>
              <a:rPr lang="en-US" sz="2800">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p>
          <a:p>
            <a:r>
              <a:rPr lang="en-US" sz="2800" b="0" i="0" u="none" strike="noStrike">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r>
              <a:rPr lang="en-US" sz="2800">
                <a:solidFill>
                  <a:srgbClr val="000000"/>
                </a:solidFill>
                <a:effectLst/>
                <a:latin typeface="VT323" panose="00000509000000000000" pitchFamily="49" charset="0"/>
              </a:rPr>
              <a:t>&lt;</a:t>
            </a:r>
            <a:r>
              <a:rPr lang="en-US" sz="2800">
                <a:solidFill>
                  <a:srgbClr val="FF0000"/>
                </a:solidFill>
                <a:effectLst/>
                <a:latin typeface="VT323" panose="00000509000000000000" pitchFamily="49" charset="0"/>
              </a:rPr>
              <a:t>p</a:t>
            </a:r>
            <a:r>
              <a:rPr lang="en-US" sz="2800">
                <a:solidFill>
                  <a:srgbClr val="000000"/>
                </a:solidFill>
                <a:effectLst/>
                <a:latin typeface="VT323" panose="00000509000000000000" pitchFamily="49" charset="0"/>
              </a:rPr>
              <a:t>&gt;</a:t>
            </a:r>
          </a:p>
          <a:p>
            <a:r>
              <a:rPr lang="en-US" sz="2800" b="0" i="0" u="none" strike="noStrike">
                <a:solidFill>
                  <a:srgbClr val="000000"/>
                </a:solidFill>
                <a:effectLst/>
                <a:latin typeface="VT323" panose="00000509000000000000" pitchFamily="49" charset="0"/>
              </a:rPr>
              <a:t>	</a:t>
            </a:r>
            <a:r>
              <a:rPr lang="en-US" sz="2800">
                <a:solidFill>
                  <a:srgbClr val="000000"/>
                </a:solidFill>
                <a:latin typeface="VT323" panose="00000509000000000000" pitchFamily="49" charset="0"/>
              </a:rPr>
              <a:t>	</a:t>
            </a:r>
            <a:r>
              <a:rPr lang="vi-VN" sz="2800">
                <a:solidFill>
                  <a:srgbClr val="000000"/>
                </a:solidFill>
                <a:latin typeface="VT323" panose="00000509000000000000" pitchFamily="49" charset="0"/>
              </a:rPr>
              <a:t>Cú pháp trên được gọi là </a:t>
            </a:r>
            <a:r>
              <a:rPr lang="vi-VN" sz="2800">
                <a:solidFill>
                  <a:srgbClr val="FF0000"/>
                </a:solidFill>
                <a:latin typeface="VT323" panose="00000509000000000000" pitchFamily="49" charset="0"/>
              </a:rPr>
              <a:t>JSX</a:t>
            </a:r>
            <a:r>
              <a:rPr lang="vi-VN" sz="2800">
                <a:solidFill>
                  <a:srgbClr val="000000"/>
                </a:solidFill>
                <a:latin typeface="VT323" panose="00000509000000000000" pitchFamily="49" charset="0"/>
              </a:rPr>
              <a:t>, và nó là một phần mở rộng cú pháp cho </a:t>
            </a:r>
            <a:r>
              <a:rPr lang="en-US" sz="2800">
                <a:solidFill>
                  <a:srgbClr val="000000"/>
                </a:solidFill>
                <a:latin typeface="VT323" panose="00000509000000000000" pitchFamily="49" charset="0"/>
              </a:rPr>
              <a:t>		</a:t>
            </a:r>
            <a:r>
              <a:rPr lang="vi-VN" sz="2800">
                <a:solidFill>
                  <a:schemeClr val="accent4"/>
                </a:solidFill>
                <a:latin typeface="VT323" panose="00000509000000000000" pitchFamily="49" charset="0"/>
              </a:rPr>
              <a:t>JavaScript</a:t>
            </a:r>
            <a:r>
              <a:rPr lang="vi-VN" sz="2800">
                <a:solidFill>
                  <a:srgbClr val="000000"/>
                </a:solidFill>
                <a:latin typeface="VT323" panose="00000509000000000000" pitchFamily="49" charset="0"/>
              </a:rPr>
              <a:t>.</a:t>
            </a:r>
            <a:r>
              <a:rPr lang="en-US" sz="2800">
                <a:solidFill>
                  <a:srgbClr val="000000"/>
                </a:solidFill>
                <a:latin typeface="VT323" panose="00000509000000000000" pitchFamily="49" charset="0"/>
              </a:rPr>
              <a:t> </a:t>
            </a:r>
            <a:r>
              <a:rPr lang="vi-VN" sz="2800">
                <a:solidFill>
                  <a:srgbClr val="FF0000"/>
                </a:solidFill>
                <a:latin typeface="VT323" panose="00000509000000000000" pitchFamily="49" charset="0"/>
              </a:rPr>
              <a:t>JSX</a:t>
            </a:r>
            <a:r>
              <a:rPr lang="vi-VN" sz="2800">
                <a:solidFill>
                  <a:srgbClr val="000000"/>
                </a:solidFill>
                <a:latin typeface="VT323" panose="00000509000000000000" pitchFamily="49" charset="0"/>
              </a:rPr>
              <a:t> là viết tắt của </a:t>
            </a:r>
            <a:r>
              <a:rPr lang="vi-VN" sz="2800">
                <a:solidFill>
                  <a:schemeClr val="accent4"/>
                </a:solidFill>
                <a:latin typeface="VT323" panose="00000509000000000000" pitchFamily="49" charset="0"/>
              </a:rPr>
              <a:t>JavaScript XML </a:t>
            </a:r>
            <a:r>
              <a:rPr lang="vi-VN" sz="2800">
                <a:solidFill>
                  <a:srgbClr val="000000"/>
                </a:solidFill>
                <a:latin typeface="VT323" panose="00000509000000000000" pitchFamily="49" charset="0"/>
              </a:rPr>
              <a:t>. Nên sử dụng nó với </a:t>
            </a:r>
            <a:r>
              <a:rPr lang="en-US" sz="2800">
                <a:solidFill>
                  <a:srgbClr val="000000"/>
                </a:solidFill>
                <a:latin typeface="VT323" panose="00000509000000000000" pitchFamily="49" charset="0"/>
              </a:rPr>
              <a:t>		</a:t>
            </a:r>
            <a:r>
              <a:rPr lang="vi-VN" sz="2800">
                <a:solidFill>
                  <a:srgbClr val="000000"/>
                </a:solidFill>
                <a:latin typeface="VT323" panose="00000509000000000000" pitchFamily="49" charset="0"/>
              </a:rPr>
              <a:t>React để mô tả giao diện người dùng sẽ trông như thế nào. </a:t>
            </a:r>
            <a:r>
              <a:rPr lang="vi-VN" sz="2800">
                <a:solidFill>
                  <a:srgbClr val="FF0000"/>
                </a:solidFill>
                <a:latin typeface="VT323" panose="00000509000000000000" pitchFamily="49" charset="0"/>
              </a:rPr>
              <a:t>JSX</a:t>
            </a:r>
            <a:r>
              <a:rPr lang="vi-VN" sz="2800">
                <a:solidFill>
                  <a:srgbClr val="000000"/>
                </a:solidFill>
                <a:latin typeface="VT323" panose="00000509000000000000" pitchFamily="49" charset="0"/>
              </a:rPr>
              <a:t> có thể </a:t>
            </a:r>
            <a:r>
              <a:rPr lang="en-US" sz="2800">
                <a:solidFill>
                  <a:srgbClr val="000000"/>
                </a:solidFill>
                <a:latin typeface="VT323" panose="00000509000000000000" pitchFamily="49" charset="0"/>
              </a:rPr>
              <a:t>		</a:t>
            </a:r>
            <a:r>
              <a:rPr lang="vi-VN" sz="2800">
                <a:solidFill>
                  <a:srgbClr val="000000"/>
                </a:solidFill>
                <a:latin typeface="VT323" panose="00000509000000000000" pitchFamily="49" charset="0"/>
              </a:rPr>
              <a:t>nhắc nhở bạn về một ngôn ngữ mẫu, nhưng nó đi kèm với toàn bộ sức </a:t>
            </a:r>
            <a:r>
              <a:rPr lang="en-US" sz="2800">
                <a:solidFill>
                  <a:srgbClr val="000000"/>
                </a:solidFill>
                <a:latin typeface="VT323" panose="00000509000000000000" pitchFamily="49" charset="0"/>
              </a:rPr>
              <a:t>		</a:t>
            </a:r>
            <a:r>
              <a:rPr lang="vi-VN" sz="2800">
                <a:solidFill>
                  <a:srgbClr val="000000"/>
                </a:solidFill>
                <a:latin typeface="VT323" panose="00000509000000000000" pitchFamily="49" charset="0"/>
              </a:rPr>
              <a:t>mạnh của </a:t>
            </a:r>
            <a:r>
              <a:rPr lang="vi-VN" sz="2800">
                <a:solidFill>
                  <a:schemeClr val="accent2"/>
                </a:solidFill>
                <a:latin typeface="VT323" panose="00000509000000000000" pitchFamily="49" charset="0"/>
              </a:rPr>
              <a:t>JavaScript</a:t>
            </a:r>
            <a:r>
              <a:rPr lang="vi-VN" sz="2800">
                <a:solidFill>
                  <a:srgbClr val="000000"/>
                </a:solidFill>
                <a:latin typeface="VT323" panose="00000509000000000000" pitchFamily="49" charset="0"/>
              </a:rPr>
              <a:t>.</a:t>
            </a:r>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&lt;/</a:t>
            </a:r>
            <a:r>
              <a:rPr lang="en-US" sz="2800">
                <a:solidFill>
                  <a:srgbClr val="FF0000"/>
                </a:solidFill>
                <a:latin typeface="VT323" panose="00000509000000000000" pitchFamily="49" charset="0"/>
              </a:rPr>
              <a:t>p</a:t>
            </a:r>
            <a:r>
              <a:rPr lang="en-US" sz="2800">
                <a:solidFill>
                  <a:srgbClr val="000000"/>
                </a:solidFill>
                <a:latin typeface="VT323" panose="00000509000000000000" pitchFamily="49" charset="0"/>
              </a:rPr>
              <a:t>&gt;</a:t>
            </a:r>
            <a:endParaRPr lang="en-US" sz="2800" b="0" i="0" u="none" strike="noStrike">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pic>
        <p:nvPicPr>
          <p:cNvPr id="4" name="Content Placeholder 5">
            <a:extLst>
              <a:ext uri="{FF2B5EF4-FFF2-40B4-BE49-F238E27FC236}">
                <a16:creationId xmlns:a16="http://schemas.microsoft.com/office/drawing/2014/main" id="{5AAADF27-9A2D-47E6-BB0E-574D0CDE2774}"/>
              </a:ext>
            </a:extLst>
          </p:cNvPr>
          <p:cNvPicPr>
            <a:picLocks noChangeAspect="1"/>
          </p:cNvPicPr>
          <p:nvPr/>
        </p:nvPicPr>
        <p:blipFill>
          <a:blip r:embed="rId3"/>
          <a:stretch>
            <a:fillRect/>
          </a:stretch>
        </p:blipFill>
        <p:spPr>
          <a:xfrm>
            <a:off x="1402778" y="1614894"/>
            <a:ext cx="5133396" cy="1062792"/>
          </a:xfrm>
          <a:prstGeom prst="rect">
            <a:avLst/>
          </a:prstGeom>
        </p:spPr>
      </p:pic>
    </p:spTree>
    <p:extLst>
      <p:ext uri="{BB962C8B-B14F-4D97-AF65-F5344CB8AC3E}">
        <p14:creationId xmlns:p14="http://schemas.microsoft.com/office/powerpoint/2010/main" val="327831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23165"/>
            <a:ext cx="11849100" cy="6247864"/>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vi-VN" sz="3600" b="0" i="0" u="none" strike="noStrike">
                <a:solidFill>
                  <a:srgbClr val="000000"/>
                </a:solidFill>
                <a:effectLst/>
                <a:highlight>
                  <a:srgbClr val="D387E2"/>
                </a:highlight>
                <a:latin typeface="VT323" panose="00000509000000000000" pitchFamily="49" charset="0"/>
              </a:rPr>
              <a:t>Thêm thư viện</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p>
          <a:p>
            <a:r>
              <a:rPr lang="en-US" sz="2800" b="0" i="0" u="none" strike="noStrike">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pic>
        <p:nvPicPr>
          <p:cNvPr id="6" name="Picture 5">
            <a:extLst>
              <a:ext uri="{FF2B5EF4-FFF2-40B4-BE49-F238E27FC236}">
                <a16:creationId xmlns:a16="http://schemas.microsoft.com/office/drawing/2014/main" id="{D95499DC-9561-4490-BC12-5EF8EE269195}"/>
              </a:ext>
            </a:extLst>
          </p:cNvPr>
          <p:cNvPicPr>
            <a:picLocks noChangeAspect="1"/>
          </p:cNvPicPr>
          <p:nvPr/>
        </p:nvPicPr>
        <p:blipFill>
          <a:blip r:embed="rId3"/>
          <a:stretch>
            <a:fillRect/>
          </a:stretch>
        </p:blipFill>
        <p:spPr>
          <a:xfrm>
            <a:off x="1060166" y="1765699"/>
            <a:ext cx="10071668" cy="1663301"/>
          </a:xfrm>
          <a:prstGeom prst="rect">
            <a:avLst/>
          </a:prstGeom>
        </p:spPr>
      </p:pic>
      <p:grpSp>
        <p:nvGrpSpPr>
          <p:cNvPr id="11" name="Group 10">
            <a:extLst>
              <a:ext uri="{FF2B5EF4-FFF2-40B4-BE49-F238E27FC236}">
                <a16:creationId xmlns:a16="http://schemas.microsoft.com/office/drawing/2014/main" id="{D14E9305-71AA-4335-B269-77BBDFB0EBD5}"/>
              </a:ext>
            </a:extLst>
          </p:cNvPr>
          <p:cNvGrpSpPr/>
          <p:nvPr/>
        </p:nvGrpSpPr>
        <p:grpSpPr>
          <a:xfrm>
            <a:off x="1402778" y="3631389"/>
            <a:ext cx="6106426" cy="2936591"/>
            <a:chOff x="1402778" y="3414383"/>
            <a:chExt cx="6106426" cy="2936591"/>
          </a:xfrm>
        </p:grpSpPr>
        <p:pic>
          <p:nvPicPr>
            <p:cNvPr id="7" name="Picture 6">
              <a:extLst>
                <a:ext uri="{FF2B5EF4-FFF2-40B4-BE49-F238E27FC236}">
                  <a16:creationId xmlns:a16="http://schemas.microsoft.com/office/drawing/2014/main" id="{7725CC73-41E6-44AC-9E58-F7112C70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790" y="3414383"/>
              <a:ext cx="2768414" cy="2768414"/>
            </a:xfrm>
            <a:prstGeom prst="rect">
              <a:avLst/>
            </a:prstGeom>
          </p:spPr>
        </p:pic>
        <p:sp>
          <p:nvSpPr>
            <p:cNvPr id="8" name="TextBox 7">
              <a:extLst>
                <a:ext uri="{FF2B5EF4-FFF2-40B4-BE49-F238E27FC236}">
                  <a16:creationId xmlns:a16="http://schemas.microsoft.com/office/drawing/2014/main" id="{08F9B1EA-28FB-4E7C-9696-F23E663D8869}"/>
                </a:ext>
              </a:extLst>
            </p:cNvPr>
            <p:cNvSpPr txBox="1"/>
            <p:nvPr/>
          </p:nvSpPr>
          <p:spPr>
            <a:xfrm>
              <a:off x="1402778" y="4508240"/>
              <a:ext cx="1569660" cy="707886"/>
            </a:xfrm>
            <a:prstGeom prst="rect">
              <a:avLst/>
            </a:prstGeom>
            <a:noFill/>
          </p:spPr>
          <p:txBody>
            <a:bodyPr wrap="none" rtlCol="0">
              <a:spAutoFit/>
            </a:bodyPr>
            <a:lstStyle/>
            <a:p>
              <a:r>
                <a:rPr lang="en-US" sz="4000">
                  <a:latin typeface="Caveat" panose="00000500000000000000" pitchFamily="2" charset="0"/>
                </a:rPr>
                <a:t>Scan it!</a:t>
              </a:r>
              <a:endParaRPr lang="vi-VN" sz="4000"/>
            </a:p>
          </p:txBody>
        </p:sp>
        <p:pic>
          <p:nvPicPr>
            <p:cNvPr id="10" name="Picture 9">
              <a:extLst>
                <a:ext uri="{FF2B5EF4-FFF2-40B4-BE49-F238E27FC236}">
                  <a16:creationId xmlns:a16="http://schemas.microsoft.com/office/drawing/2014/main" id="{06211FE1-9F9B-4593-A7BF-39D5660EF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43920">
              <a:off x="2690533" y="4614379"/>
              <a:ext cx="1736595" cy="1736595"/>
            </a:xfrm>
            <a:prstGeom prst="rect">
              <a:avLst/>
            </a:prstGeom>
          </p:spPr>
        </p:pic>
      </p:grpSp>
    </p:spTree>
    <p:extLst>
      <p:ext uri="{BB962C8B-B14F-4D97-AF65-F5344CB8AC3E}">
        <p14:creationId xmlns:p14="http://schemas.microsoft.com/office/powerpoint/2010/main" val="887378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99365"/>
            <a:ext cx="11849100" cy="5878532"/>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vi-VN" sz="4000" b="0" i="0" u="none" strike="noStrike">
                <a:solidFill>
                  <a:srgbClr val="000000"/>
                </a:solidFill>
                <a:effectLst/>
                <a:highlight>
                  <a:srgbClr val="D387E2"/>
                </a:highlight>
                <a:latin typeface="VT323" panose="00000509000000000000" pitchFamily="49" charset="0"/>
              </a:rPr>
              <a:t>Vì sao dùng JSX ?</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cxnSp>
        <p:nvCxnSpPr>
          <p:cNvPr id="14" name="Straight Connector 13">
            <a:extLst>
              <a:ext uri="{FF2B5EF4-FFF2-40B4-BE49-F238E27FC236}">
                <a16:creationId xmlns:a16="http://schemas.microsoft.com/office/drawing/2014/main" id="{8E2801ED-933F-4DAC-AEB9-DE3F86C16D59}"/>
              </a:ext>
            </a:extLst>
          </p:cNvPr>
          <p:cNvCxnSpPr>
            <a:cxnSpLocks/>
          </p:cNvCxnSpPr>
          <p:nvPr/>
        </p:nvCxnSpPr>
        <p:spPr>
          <a:xfrm>
            <a:off x="6076950" y="1809750"/>
            <a:ext cx="0" cy="2409825"/>
          </a:xfrm>
          <a:prstGeom prst="line">
            <a:avLst/>
          </a:prstGeom>
          <a:ln w="57150">
            <a:solidFill>
              <a:srgbClr val="F9D7EA"/>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028FF4-B629-44AE-AA36-7F541F713733}"/>
              </a:ext>
            </a:extLst>
          </p:cNvPr>
          <p:cNvSpPr txBox="1"/>
          <p:nvPr/>
        </p:nvSpPr>
        <p:spPr>
          <a:xfrm>
            <a:off x="1095375" y="1809750"/>
            <a:ext cx="4381500" cy="2677656"/>
          </a:xfrm>
          <a:prstGeom prst="rect">
            <a:avLst/>
          </a:prstGeom>
          <a:noFill/>
        </p:spPr>
        <p:txBody>
          <a:bodyPr wrap="square" rtlCol="0">
            <a:spAutoFit/>
          </a:bodyPr>
          <a:lstStyle/>
          <a:p>
            <a:pPr marL="342900" indent="-342900">
              <a:buFont typeface="Arial" panose="020B0604020202020204" pitchFamily="34" charset="0"/>
              <a:buChar char="•"/>
            </a:pPr>
            <a:r>
              <a:rPr lang="vi-VN" sz="2400">
                <a:latin typeface="VT323" panose="00000509000000000000" pitchFamily="49" charset="0"/>
              </a:rPr>
              <a:t>React chấp nhận thực tế là logic kết xuất vốn được kết hợp với logic giao diện người dùng khác: cách xử lý sự kiện, trạng thái thay đổi theo thời gian và cách dữ liệu được chuẩn bị để hiển thị.</a:t>
            </a:r>
          </a:p>
        </p:txBody>
      </p:sp>
      <p:sp>
        <p:nvSpPr>
          <p:cNvPr id="17" name="TextBox 16">
            <a:extLst>
              <a:ext uri="{FF2B5EF4-FFF2-40B4-BE49-F238E27FC236}">
                <a16:creationId xmlns:a16="http://schemas.microsoft.com/office/drawing/2014/main" id="{F3CC324B-FD08-4F9E-ADB7-CF197DF42129}"/>
              </a:ext>
            </a:extLst>
          </p:cNvPr>
          <p:cNvSpPr txBox="1"/>
          <p:nvPr/>
        </p:nvSpPr>
        <p:spPr>
          <a:xfrm>
            <a:off x="6400800" y="1809750"/>
            <a:ext cx="5181599" cy="2308324"/>
          </a:xfrm>
          <a:prstGeom prst="rect">
            <a:avLst/>
          </a:prstGeom>
          <a:noFill/>
        </p:spPr>
        <p:txBody>
          <a:bodyPr wrap="square" rtlCol="0">
            <a:spAutoFit/>
          </a:bodyPr>
          <a:lstStyle/>
          <a:p>
            <a:pPr marL="342900" indent="-342900">
              <a:buFont typeface="Arial" panose="020B0604020202020204" pitchFamily="34" charset="0"/>
              <a:buChar char="•"/>
            </a:pPr>
            <a:r>
              <a:rPr lang="vi-VN" sz="2400">
                <a:latin typeface="VT323" panose="00000509000000000000" pitchFamily="49" charset="0"/>
              </a:rPr>
              <a:t>Thay vì tách biệt công nghệ một cách giả tạo bằng cách đặt đánh dấu và logic vào các tệp riêng biệt, React tách biệt các mối quan tâm với các đơn vị được ghép nối lỏng lẻo được gọi là “</a:t>
            </a:r>
            <a:r>
              <a:rPr lang="vi-VN" sz="2400">
                <a:solidFill>
                  <a:srgbClr val="FF0000"/>
                </a:solidFill>
                <a:latin typeface="VT323" panose="00000509000000000000" pitchFamily="49" charset="0"/>
              </a:rPr>
              <a:t>Component</a:t>
            </a:r>
            <a:r>
              <a:rPr lang="vi-VN" sz="2400">
                <a:latin typeface="VT323" panose="00000509000000000000" pitchFamily="49" charset="0"/>
              </a:rPr>
              <a:t>"  cả hai contain</a:t>
            </a:r>
          </a:p>
        </p:txBody>
      </p:sp>
      <p:sp>
        <p:nvSpPr>
          <p:cNvPr id="18" name="TextBox 17">
            <a:extLst>
              <a:ext uri="{FF2B5EF4-FFF2-40B4-BE49-F238E27FC236}">
                <a16:creationId xmlns:a16="http://schemas.microsoft.com/office/drawing/2014/main" id="{1D65FF94-D9F4-4979-BC9F-D14B688BA039}"/>
              </a:ext>
            </a:extLst>
          </p:cNvPr>
          <p:cNvSpPr txBox="1"/>
          <p:nvPr/>
        </p:nvSpPr>
        <p:spPr>
          <a:xfrm>
            <a:off x="1095375" y="4450496"/>
            <a:ext cx="10763250" cy="1200329"/>
          </a:xfrm>
          <a:prstGeom prst="rect">
            <a:avLst/>
          </a:prstGeom>
          <a:noFill/>
        </p:spPr>
        <p:txBody>
          <a:bodyPr wrap="square" rtlCol="0">
            <a:spAutoFit/>
          </a:bodyPr>
          <a:lstStyle/>
          <a:p>
            <a:pPr marL="342900" indent="-342900">
              <a:buFont typeface="Arial" panose="020B0604020202020204" pitchFamily="34" charset="0"/>
              <a:buChar char="•"/>
            </a:pPr>
            <a:r>
              <a:rPr lang="vi-VN" sz="2400">
                <a:latin typeface="VT323" panose="00000509000000000000" pitchFamily="49" charset="0"/>
              </a:rPr>
              <a:t>React </a:t>
            </a:r>
            <a:r>
              <a:rPr lang="vi-VN" sz="2400">
                <a:solidFill>
                  <a:srgbClr val="FF0000"/>
                </a:solidFill>
                <a:latin typeface="VT323" panose="00000509000000000000" pitchFamily="49" charset="0"/>
              </a:rPr>
              <a:t>không yêu cầu sử dụng JSX</a:t>
            </a:r>
            <a:r>
              <a:rPr lang="vi-VN" sz="2400">
                <a:latin typeface="VT323" panose="00000509000000000000" pitchFamily="49" charset="0"/>
              </a:rPr>
              <a:t>, nhưng hầu hết mọi người đều thấy hữu ích như một trợ giúp trực quan khi làm việc với giao diện người dùng bên trong mã JavaScript. Nó cũng cho phép React hiển thị các thông báo lỗi và cảnh báo hữu ích hơn.</a:t>
            </a:r>
          </a:p>
        </p:txBody>
      </p:sp>
    </p:spTree>
    <p:extLst>
      <p:ext uri="{BB962C8B-B14F-4D97-AF65-F5344CB8AC3E}">
        <p14:creationId xmlns:p14="http://schemas.microsoft.com/office/powerpoint/2010/main" val="235293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vi-VN" sz="4000" b="0" i="0" u="none" strike="noStrike">
                <a:solidFill>
                  <a:srgbClr val="000000"/>
                </a:solidFill>
                <a:effectLst/>
                <a:highlight>
                  <a:srgbClr val="D387E2"/>
                </a:highlight>
                <a:latin typeface="VT323" panose="00000509000000000000" pitchFamily="49" charset="0"/>
              </a:rPr>
              <a:t>Nhúng Biểu thức trong JSX</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pic>
        <p:nvPicPr>
          <p:cNvPr id="8" name="Picture 7">
            <a:extLst>
              <a:ext uri="{FF2B5EF4-FFF2-40B4-BE49-F238E27FC236}">
                <a16:creationId xmlns:a16="http://schemas.microsoft.com/office/drawing/2014/main" id="{1266E4AF-EB65-4B1D-941A-479597CD3B8B}"/>
              </a:ext>
            </a:extLst>
          </p:cNvPr>
          <p:cNvPicPr>
            <a:picLocks noChangeAspect="1"/>
          </p:cNvPicPr>
          <p:nvPr/>
        </p:nvPicPr>
        <p:blipFill>
          <a:blip r:embed="rId3"/>
          <a:stretch>
            <a:fillRect/>
          </a:stretch>
        </p:blipFill>
        <p:spPr>
          <a:xfrm>
            <a:off x="1643264" y="1659225"/>
            <a:ext cx="5415242" cy="2246384"/>
          </a:xfrm>
          <a:prstGeom prst="rect">
            <a:avLst/>
          </a:prstGeom>
        </p:spPr>
      </p:pic>
      <p:pic>
        <p:nvPicPr>
          <p:cNvPr id="9" name="Content Placeholder 5">
            <a:extLst>
              <a:ext uri="{FF2B5EF4-FFF2-40B4-BE49-F238E27FC236}">
                <a16:creationId xmlns:a16="http://schemas.microsoft.com/office/drawing/2014/main" id="{494840C0-8FD4-46E1-B21C-840DD0ECD6B8}"/>
              </a:ext>
            </a:extLst>
          </p:cNvPr>
          <p:cNvPicPr>
            <a:picLocks noChangeAspect="1"/>
          </p:cNvPicPr>
          <p:nvPr/>
        </p:nvPicPr>
        <p:blipFill>
          <a:blip r:embed="rId4"/>
          <a:stretch>
            <a:fillRect/>
          </a:stretch>
        </p:blipFill>
        <p:spPr>
          <a:xfrm>
            <a:off x="7785100" y="1600200"/>
            <a:ext cx="3829050" cy="3657600"/>
          </a:xfrm>
          <a:prstGeom prst="rect">
            <a:avLst/>
          </a:prstGeom>
        </p:spPr>
      </p:pic>
      <p:sp>
        <p:nvSpPr>
          <p:cNvPr id="11" name="Rectangle 10">
            <a:extLst>
              <a:ext uri="{FF2B5EF4-FFF2-40B4-BE49-F238E27FC236}">
                <a16:creationId xmlns:a16="http://schemas.microsoft.com/office/drawing/2014/main" id="{910AD9AA-80C3-4B63-986B-8F0C56545510}"/>
              </a:ext>
            </a:extLst>
          </p:cNvPr>
          <p:cNvSpPr/>
          <p:nvPr/>
        </p:nvSpPr>
        <p:spPr>
          <a:xfrm>
            <a:off x="1402778" y="4209724"/>
            <a:ext cx="6096000" cy="1569660"/>
          </a:xfrm>
          <a:prstGeom prst="rect">
            <a:avLst/>
          </a:prstGeom>
        </p:spPr>
        <p:txBody>
          <a:bodyPr>
            <a:spAutoFit/>
          </a:bodyPr>
          <a:lstStyle/>
          <a:p>
            <a:pPr marL="342900" indent="-342900">
              <a:buFont typeface="Arial" panose="020B0604020202020204" pitchFamily="34" charset="0"/>
              <a:buChar char="•"/>
            </a:pPr>
            <a:r>
              <a:rPr lang="en-US" sz="2400" dirty="0">
                <a:latin typeface="VT323" panose="00000509000000000000" pitchFamily="49" charset="0"/>
              </a:rPr>
              <a:t>C</a:t>
            </a:r>
            <a:r>
              <a:rPr lang="vi-VN" sz="2400" dirty="0">
                <a:latin typeface="VT323" panose="00000509000000000000" pitchFamily="49" charset="0"/>
              </a:rPr>
              <a:t>húng ta khai báo một biến được gọi là và sau đó sử dụng nó bên trong JSX bằng cách bọc nó trong dấu ngoặc nhọn:</a:t>
            </a:r>
            <a:r>
              <a:rPr lang="en-US" sz="2400" dirty="0">
                <a:latin typeface="VT323" panose="00000509000000000000" pitchFamily="49" charset="0"/>
              </a:rPr>
              <a:t> “</a:t>
            </a:r>
            <a:r>
              <a:rPr lang="vi-VN" sz="2400">
                <a:latin typeface="VT323" panose="00000509000000000000" pitchFamily="49" charset="0"/>
              </a:rPr>
              <a:t>name</a:t>
            </a:r>
            <a:r>
              <a:rPr lang="en-US" sz="2400">
                <a:latin typeface="VT323" panose="00000509000000000000" pitchFamily="49" charset="0"/>
              </a:rPr>
              <a:t>”.</a:t>
            </a:r>
            <a:endParaRPr lang="en-US" sz="2400" dirty="0">
              <a:latin typeface="VT323" panose="00000509000000000000" pitchFamily="49" charset="0"/>
            </a:endParaRPr>
          </a:p>
          <a:p>
            <a:pPr marL="342900" indent="-342900">
              <a:buFont typeface="Arial" panose="020B0604020202020204" pitchFamily="34" charset="0"/>
              <a:buChar char="•"/>
            </a:pPr>
            <a:r>
              <a:rPr lang="en-US" sz="2400" dirty="0">
                <a:latin typeface="VT323" panose="00000509000000000000" pitchFamily="49" charset="0"/>
                <a:cs typeface="Times New Roman" panose="02020603050405020304" pitchFamily="18" charset="0"/>
              </a:rPr>
              <a:t>Chúng ta cũng có thể nhúng kết quả </a:t>
            </a:r>
            <a:r>
              <a:rPr lang="en-US" sz="2400">
                <a:latin typeface="VT323" panose="00000509000000000000" pitchFamily="49" charset="0"/>
                <a:cs typeface="Times New Roman" panose="02020603050405020304" pitchFamily="18" charset="0"/>
              </a:rPr>
              <a:t>gọi hàm.</a:t>
            </a:r>
            <a:endParaRPr lang="en-US" sz="2400" dirty="0">
              <a:latin typeface="VT323" panose="00000509000000000000" pitchFamily="49" charset="0"/>
              <a:cs typeface="Times New Roman" panose="02020603050405020304" pitchFamily="18" charset="0"/>
            </a:endParaRPr>
          </a:p>
        </p:txBody>
      </p:sp>
    </p:spTree>
    <p:extLst>
      <p:ext uri="{BB962C8B-B14F-4D97-AF65-F5344CB8AC3E}">
        <p14:creationId xmlns:p14="http://schemas.microsoft.com/office/powerpoint/2010/main" val="108669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vi-VN" sz="4000" b="0" i="0" u="none" strike="noStrike">
                <a:solidFill>
                  <a:srgbClr val="000000"/>
                </a:solidFill>
                <a:effectLst/>
                <a:highlight>
                  <a:srgbClr val="D387E2"/>
                </a:highlight>
                <a:latin typeface="VT323" panose="00000509000000000000" pitchFamily="49" charset="0"/>
              </a:rPr>
              <a:t>JSX cũng là một biểu thức</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1" name="Rectangle 10">
            <a:extLst>
              <a:ext uri="{FF2B5EF4-FFF2-40B4-BE49-F238E27FC236}">
                <a16:creationId xmlns:a16="http://schemas.microsoft.com/office/drawing/2014/main" id="{910AD9AA-80C3-4B63-986B-8F0C56545510}"/>
              </a:ext>
            </a:extLst>
          </p:cNvPr>
          <p:cNvSpPr/>
          <p:nvPr/>
        </p:nvSpPr>
        <p:spPr>
          <a:xfrm>
            <a:off x="1402779" y="4199988"/>
            <a:ext cx="8852352" cy="1938992"/>
          </a:xfrm>
          <a:prstGeom prst="rect">
            <a:avLst/>
          </a:prstGeom>
        </p:spPr>
        <p:txBody>
          <a:bodyPr wrap="square">
            <a:spAutoFit/>
          </a:bodyPr>
          <a:lstStyle/>
          <a:p>
            <a:pPr marL="342900" indent="-342900">
              <a:buFont typeface="Arial" panose="020B0604020202020204" pitchFamily="34" charset="0"/>
              <a:buChar char="•"/>
            </a:pPr>
            <a:r>
              <a:rPr lang="vi-VN" sz="2400">
                <a:latin typeface="VT323" panose="00000509000000000000" pitchFamily="49" charset="0"/>
              </a:rPr>
              <a:t>Sau khi biên dịch, các </a:t>
            </a:r>
            <a:r>
              <a:rPr lang="vi-VN" sz="2400">
                <a:solidFill>
                  <a:srgbClr val="FF0000"/>
                </a:solidFill>
                <a:latin typeface="VT323" panose="00000509000000000000" pitchFamily="49" charset="0"/>
              </a:rPr>
              <a:t>biểu thức JSX </a:t>
            </a:r>
            <a:r>
              <a:rPr lang="vi-VN" sz="2400">
                <a:latin typeface="VT323" panose="00000509000000000000" pitchFamily="49" charset="0"/>
              </a:rPr>
              <a:t>trở thành các </a:t>
            </a:r>
            <a:r>
              <a:rPr lang="vi-VN" sz="2400">
                <a:solidFill>
                  <a:srgbClr val="FF0000"/>
                </a:solidFill>
                <a:latin typeface="VT323" panose="00000509000000000000" pitchFamily="49" charset="0"/>
              </a:rPr>
              <a:t>lệnh gọi hàm JavaScript</a:t>
            </a:r>
            <a:r>
              <a:rPr lang="vi-VN" sz="2400">
                <a:latin typeface="VT323" panose="00000509000000000000" pitchFamily="49" charset="0"/>
              </a:rPr>
              <a:t> chính quy và đánh giá các đối tượng JavaScript.</a:t>
            </a:r>
          </a:p>
          <a:p>
            <a:pPr marL="342900" indent="-342900">
              <a:buFont typeface="Arial" panose="020B0604020202020204" pitchFamily="34" charset="0"/>
              <a:buChar char="•"/>
            </a:pPr>
            <a:r>
              <a:rPr lang="vi-VN" sz="2400">
                <a:latin typeface="VT323" panose="00000509000000000000" pitchFamily="49" charset="0"/>
              </a:rPr>
              <a:t>Điều này có nghĩa là bạn có thể sử dụng JSX bên trong các câu lệnh và vòng lặp, gán nó cho các biến, chấp nhận nó dưới dạng đối số và trả về từ các hàm:if, for,...</a:t>
            </a:r>
            <a:endParaRPr lang="vi-VN" sz="2400" dirty="0">
              <a:latin typeface="VT323" panose="00000509000000000000" pitchFamily="49" charset="0"/>
            </a:endParaRPr>
          </a:p>
        </p:txBody>
      </p:sp>
      <p:pic>
        <p:nvPicPr>
          <p:cNvPr id="7" name="Content Placeholder 3">
            <a:extLst>
              <a:ext uri="{FF2B5EF4-FFF2-40B4-BE49-F238E27FC236}">
                <a16:creationId xmlns:a16="http://schemas.microsoft.com/office/drawing/2014/main" id="{BBAF6088-B344-494A-8BA8-0DA30B226086}"/>
              </a:ext>
            </a:extLst>
          </p:cNvPr>
          <p:cNvPicPr>
            <a:picLocks noChangeAspect="1"/>
          </p:cNvPicPr>
          <p:nvPr/>
        </p:nvPicPr>
        <p:blipFill>
          <a:blip r:embed="rId3"/>
          <a:stretch>
            <a:fillRect/>
          </a:stretch>
        </p:blipFill>
        <p:spPr>
          <a:xfrm>
            <a:off x="1402778" y="1606091"/>
            <a:ext cx="8852352" cy="2603633"/>
          </a:xfrm>
          <a:prstGeom prst="rect">
            <a:avLst/>
          </a:prstGeom>
        </p:spPr>
      </p:pic>
    </p:spTree>
    <p:extLst>
      <p:ext uri="{BB962C8B-B14F-4D97-AF65-F5344CB8AC3E}">
        <p14:creationId xmlns:p14="http://schemas.microsoft.com/office/powerpoint/2010/main" val="48388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vi-VN" sz="4000" b="0" i="0" u="none" strike="noStrike">
                <a:solidFill>
                  <a:srgbClr val="000000"/>
                </a:solidFill>
                <a:effectLst/>
                <a:highlight>
                  <a:srgbClr val="D387E2"/>
                </a:highlight>
                <a:latin typeface="VT323" panose="00000509000000000000" pitchFamily="49" charset="0"/>
              </a:rPr>
              <a:t>Chỉ định thuộc tính với JSX</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3" name="TextBox 2">
            <a:extLst>
              <a:ext uri="{FF2B5EF4-FFF2-40B4-BE49-F238E27FC236}">
                <a16:creationId xmlns:a16="http://schemas.microsoft.com/office/drawing/2014/main" id="{757AD853-FAB0-4C43-BA57-E47DBB4B34C7}"/>
              </a:ext>
            </a:extLst>
          </p:cNvPr>
          <p:cNvSpPr txBox="1"/>
          <p:nvPr/>
        </p:nvSpPr>
        <p:spPr>
          <a:xfrm>
            <a:off x="1181101" y="1620941"/>
            <a:ext cx="10168168" cy="523220"/>
          </a:xfrm>
          <a:prstGeom prst="rect">
            <a:avLst/>
          </a:prstGeom>
          <a:noFill/>
        </p:spPr>
        <p:txBody>
          <a:bodyPr wrap="none" rtlCol="0">
            <a:spAutoFit/>
          </a:bodyPr>
          <a:lstStyle/>
          <a:p>
            <a:pPr marL="457200" indent="-457200">
              <a:buFont typeface="Arial" panose="020B0604020202020204" pitchFamily="34" charset="0"/>
              <a:buChar char="•"/>
            </a:pPr>
            <a:r>
              <a:rPr lang="en-US" sz="2800">
                <a:latin typeface="VT323" panose="00000509000000000000" pitchFamily="49" charset="0"/>
                <a:cs typeface="Times New Roman" panose="02020603050405020304" pitchFamily="18" charset="0"/>
              </a:rPr>
              <a:t>Có thể sử dụng dấu ngoặc kép để chỉ định chữ chuỗi làm thuộc tính:</a:t>
            </a:r>
          </a:p>
        </p:txBody>
      </p:sp>
      <p:sp>
        <p:nvSpPr>
          <p:cNvPr id="8" name="TextBox 7">
            <a:extLst>
              <a:ext uri="{FF2B5EF4-FFF2-40B4-BE49-F238E27FC236}">
                <a16:creationId xmlns:a16="http://schemas.microsoft.com/office/drawing/2014/main" id="{4BE75B0B-4024-4720-AE55-871A69884B90}"/>
              </a:ext>
            </a:extLst>
          </p:cNvPr>
          <p:cNvSpPr txBox="1"/>
          <p:nvPr/>
        </p:nvSpPr>
        <p:spPr>
          <a:xfrm>
            <a:off x="1181101" y="3074546"/>
            <a:ext cx="9915524" cy="954107"/>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VT323" panose="00000509000000000000" pitchFamily="49" charset="0"/>
                <a:cs typeface="Times New Roman" panose="02020603050405020304" pitchFamily="18" charset="0"/>
              </a:rPr>
              <a:t>có thể sử dụng dấu ngoặc nhọn để nhúng biểu thức JavaScript vào thuộc tính:</a:t>
            </a:r>
          </a:p>
        </p:txBody>
      </p:sp>
      <p:pic>
        <p:nvPicPr>
          <p:cNvPr id="9" name="Picture 8">
            <a:extLst>
              <a:ext uri="{FF2B5EF4-FFF2-40B4-BE49-F238E27FC236}">
                <a16:creationId xmlns:a16="http://schemas.microsoft.com/office/drawing/2014/main" id="{76F969FF-0A8E-4F53-90C7-220E5755EAC3}"/>
              </a:ext>
            </a:extLst>
          </p:cNvPr>
          <p:cNvPicPr>
            <a:picLocks noChangeAspect="1"/>
          </p:cNvPicPr>
          <p:nvPr/>
        </p:nvPicPr>
        <p:blipFill>
          <a:blip r:embed="rId3"/>
          <a:stretch>
            <a:fillRect/>
          </a:stretch>
        </p:blipFill>
        <p:spPr>
          <a:xfrm>
            <a:off x="1811655" y="2169376"/>
            <a:ext cx="5003800" cy="879955"/>
          </a:xfrm>
          <a:prstGeom prst="rect">
            <a:avLst/>
          </a:prstGeom>
        </p:spPr>
      </p:pic>
      <p:pic>
        <p:nvPicPr>
          <p:cNvPr id="10" name="Picture 9">
            <a:extLst>
              <a:ext uri="{FF2B5EF4-FFF2-40B4-BE49-F238E27FC236}">
                <a16:creationId xmlns:a16="http://schemas.microsoft.com/office/drawing/2014/main" id="{22027500-4D3A-4143-B4A8-8B14176D8D31}"/>
              </a:ext>
            </a:extLst>
          </p:cNvPr>
          <p:cNvPicPr>
            <a:picLocks noChangeAspect="1"/>
          </p:cNvPicPr>
          <p:nvPr/>
        </p:nvPicPr>
        <p:blipFill>
          <a:blip r:embed="rId4"/>
          <a:stretch>
            <a:fillRect/>
          </a:stretch>
        </p:blipFill>
        <p:spPr>
          <a:xfrm>
            <a:off x="1811655" y="4063198"/>
            <a:ext cx="4639736" cy="895840"/>
          </a:xfrm>
          <a:prstGeom prst="rect">
            <a:avLst/>
          </a:prstGeom>
        </p:spPr>
      </p:pic>
      <p:grpSp>
        <p:nvGrpSpPr>
          <p:cNvPr id="6" name="Group 5">
            <a:extLst>
              <a:ext uri="{FF2B5EF4-FFF2-40B4-BE49-F238E27FC236}">
                <a16:creationId xmlns:a16="http://schemas.microsoft.com/office/drawing/2014/main" id="{EBD30D15-5D79-4EDC-820C-E17C1B57A56C}"/>
              </a:ext>
            </a:extLst>
          </p:cNvPr>
          <p:cNvGrpSpPr/>
          <p:nvPr/>
        </p:nvGrpSpPr>
        <p:grpSpPr>
          <a:xfrm>
            <a:off x="255848" y="4860233"/>
            <a:ext cx="11269402" cy="1384995"/>
            <a:chOff x="255848" y="4860233"/>
            <a:chExt cx="11269402" cy="1384995"/>
          </a:xfrm>
        </p:grpSpPr>
        <p:sp>
          <p:nvSpPr>
            <p:cNvPr id="12" name="TextBox 11">
              <a:extLst>
                <a:ext uri="{FF2B5EF4-FFF2-40B4-BE49-F238E27FC236}">
                  <a16:creationId xmlns:a16="http://schemas.microsoft.com/office/drawing/2014/main" id="{2FF8699B-1C6E-46B6-99C6-1E44A6305BCD}"/>
                </a:ext>
              </a:extLst>
            </p:cNvPr>
            <p:cNvSpPr txBox="1"/>
            <p:nvPr/>
          </p:nvSpPr>
          <p:spPr>
            <a:xfrm>
              <a:off x="1181101" y="4860233"/>
              <a:ext cx="10344149" cy="1384995"/>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VT323" panose="00000509000000000000" pitchFamily="49" charset="0"/>
                  <a:cs typeface="Times New Roman" panose="02020603050405020304" pitchFamily="18" charset="0"/>
                </a:rPr>
                <a:t>Vì JSX gần JavaScript hơn với HTML, React DOM sử dụng quy ước đặt tên thuộc tính thay vì tên thuộc tính HTML</a:t>
              </a:r>
              <a:r>
                <a:rPr lang="en-US" sz="2800">
                  <a:latin typeface="VT323" panose="00000509000000000000" pitchFamily="49" charset="0"/>
                  <a:cs typeface="Times New Roman" panose="02020603050405020304" pitchFamily="18" charset="0"/>
                </a:rPr>
                <a:t>.</a:t>
              </a:r>
              <a:endParaRPr lang="vi-VN" sz="2800">
                <a:latin typeface="VT323" panose="00000509000000000000" pitchFamily="49" charset="0"/>
                <a:cs typeface="Times New Roman" panose="02020603050405020304" pitchFamily="18" charset="0"/>
              </a:endParaRPr>
            </a:p>
            <a:p>
              <a:pPr marL="457200" indent="-457200">
                <a:buFont typeface="Arial" panose="020B0604020202020204" pitchFamily="34" charset="0"/>
                <a:buChar char="•"/>
              </a:pPr>
              <a:r>
                <a:rPr lang="vi-VN" sz="2800">
                  <a:highlight>
                    <a:srgbClr val="F9D7EA"/>
                  </a:highlight>
                  <a:latin typeface="VT323" panose="00000509000000000000" pitchFamily="49" charset="0"/>
                  <a:cs typeface="Times New Roman" panose="02020603050405020304" pitchFamily="18" charset="0"/>
                </a:rPr>
                <a:t>Ví dụ: </a:t>
              </a:r>
              <a:r>
                <a:rPr lang="vi-VN" sz="2800" i="1">
                  <a:solidFill>
                    <a:srgbClr val="FF0000"/>
                  </a:solidFill>
                  <a:latin typeface="VT323" panose="00000509000000000000" pitchFamily="49" charset="0"/>
                  <a:cs typeface="Times New Roman" panose="02020603050405020304" pitchFamily="18" charset="0"/>
                </a:rPr>
                <a:t>class</a:t>
              </a:r>
              <a:r>
                <a:rPr lang="vi-VN" sz="2800">
                  <a:latin typeface="VT323" panose="00000509000000000000" pitchFamily="49" charset="0"/>
                  <a:cs typeface="Times New Roman" panose="02020603050405020304" pitchFamily="18" charset="0"/>
                </a:rPr>
                <a:t> trong HTML thành </a:t>
              </a:r>
              <a:r>
                <a:rPr lang="vi-VN" sz="2800" i="1">
                  <a:solidFill>
                    <a:srgbClr val="FF0000"/>
                  </a:solidFill>
                  <a:latin typeface="VT323" panose="00000509000000000000" pitchFamily="49" charset="0"/>
                  <a:cs typeface="Times New Roman" panose="02020603050405020304" pitchFamily="18" charset="0"/>
                </a:rPr>
                <a:t>className</a:t>
              </a:r>
              <a:r>
                <a:rPr lang="vi-VN" sz="2800">
                  <a:latin typeface="VT323" panose="00000509000000000000" pitchFamily="49" charset="0"/>
                  <a:cs typeface="Times New Roman" panose="02020603050405020304" pitchFamily="18" charset="0"/>
                </a:rPr>
                <a:t> trong JSX</a:t>
              </a:r>
              <a:r>
                <a:rPr lang="en-US" sz="2800">
                  <a:latin typeface="VT323" panose="00000509000000000000" pitchFamily="49" charset="0"/>
                  <a:cs typeface="Times New Roman" panose="02020603050405020304" pitchFamily="18" charset="0"/>
                </a:rPr>
                <a:t>.</a:t>
              </a:r>
              <a:endParaRPr lang="vi-VN" sz="2800">
                <a:latin typeface="VT323" panose="00000509000000000000" pitchFamily="49" charset="0"/>
                <a:cs typeface="Times New Roman" panose="02020603050405020304" pitchFamily="18" charset="0"/>
              </a:endParaRPr>
            </a:p>
          </p:txBody>
        </p:sp>
        <p:sp>
          <p:nvSpPr>
            <p:cNvPr id="4" name="TextBox 3">
              <a:extLst>
                <a:ext uri="{FF2B5EF4-FFF2-40B4-BE49-F238E27FC236}">
                  <a16:creationId xmlns:a16="http://schemas.microsoft.com/office/drawing/2014/main" id="{D1C960D3-618F-4019-AE8C-E7E6BCE23465}"/>
                </a:ext>
              </a:extLst>
            </p:cNvPr>
            <p:cNvSpPr txBox="1"/>
            <p:nvPr/>
          </p:nvSpPr>
          <p:spPr>
            <a:xfrm>
              <a:off x="255848" y="4860233"/>
              <a:ext cx="925253" cy="461665"/>
            </a:xfrm>
            <a:prstGeom prst="rect">
              <a:avLst/>
            </a:prstGeom>
            <a:noFill/>
          </p:spPr>
          <p:txBody>
            <a:bodyPr wrap="none" rtlCol="0">
              <a:spAutoFit/>
            </a:bodyPr>
            <a:lstStyle/>
            <a:p>
              <a:r>
                <a:rPr lang="en-US" sz="2400">
                  <a:highlight>
                    <a:srgbClr val="F9D7EA"/>
                  </a:highlight>
                  <a:latin typeface="VT323" panose="00000509000000000000" pitchFamily="49" charset="0"/>
                </a:rPr>
                <a:t>Chú ý:</a:t>
              </a:r>
              <a:endParaRPr lang="vi-VN" sz="2400">
                <a:highlight>
                  <a:srgbClr val="F9D7EA"/>
                </a:highlight>
                <a:latin typeface="VT323" panose="00000509000000000000" pitchFamily="49" charset="0"/>
              </a:endParaRPr>
            </a:p>
          </p:txBody>
        </p:sp>
      </p:grpSp>
    </p:spTree>
    <p:extLst>
      <p:ext uri="{BB962C8B-B14F-4D97-AF65-F5344CB8AC3E}">
        <p14:creationId xmlns:p14="http://schemas.microsoft.com/office/powerpoint/2010/main" val="175592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vi-VN" sz="4000" b="0" i="0" u="none" strike="noStrike">
                <a:solidFill>
                  <a:srgbClr val="000000"/>
                </a:solidFill>
                <a:effectLst/>
                <a:highlight>
                  <a:srgbClr val="D387E2"/>
                </a:highlight>
                <a:latin typeface="VT323" panose="00000509000000000000" pitchFamily="49" charset="0"/>
              </a:rPr>
              <a:t>JSX đại diện cho các đối tượng</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r>
              <a:rPr lang="en-US" sz="2800">
                <a:solidFill>
                  <a:schemeClr val="accent1"/>
                </a:solidFill>
                <a:effectLst/>
                <a:latin typeface="VT323" panose="00000509000000000000" pitchFamily="49" charset="0"/>
              </a:rPr>
              <a:t>&lt;!--</a:t>
            </a:r>
            <a:r>
              <a:rPr lang="en-US" sz="2800">
                <a:solidFill>
                  <a:srgbClr val="000000"/>
                </a:solidFill>
                <a:effectLst/>
                <a:latin typeface="VT323" panose="00000509000000000000" pitchFamily="49" charset="0"/>
              </a:rPr>
              <a:t> Babel biên soạn JSX xuống để gọi </a:t>
            </a:r>
            <a:r>
              <a:rPr lang="en-US" sz="2800">
                <a:solidFill>
                  <a:srgbClr val="FF0000"/>
                </a:solidFill>
                <a:effectLst/>
                <a:latin typeface="VT323" panose="00000509000000000000" pitchFamily="49" charset="0"/>
              </a:rPr>
              <a:t>.React.createElement() </a:t>
            </a:r>
            <a:r>
              <a:rPr lang="en-US" sz="2800">
                <a:solidFill>
                  <a:schemeClr val="accent1"/>
                </a:solidFill>
                <a:effectLst/>
                <a:latin typeface="VT323" panose="00000509000000000000" pitchFamily="49" charset="0"/>
              </a:rPr>
              <a:t>--&gt;</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1" name="TextBox 10">
            <a:extLst>
              <a:ext uri="{FF2B5EF4-FFF2-40B4-BE49-F238E27FC236}">
                <a16:creationId xmlns:a16="http://schemas.microsoft.com/office/drawing/2014/main" id="{3FEDBBA9-6253-4E3B-A99E-AF46FE9CF0F4}"/>
              </a:ext>
            </a:extLst>
          </p:cNvPr>
          <p:cNvSpPr txBox="1"/>
          <p:nvPr/>
        </p:nvSpPr>
        <p:spPr>
          <a:xfrm>
            <a:off x="1174177" y="1943494"/>
            <a:ext cx="10122473" cy="954107"/>
          </a:xfrm>
          <a:prstGeom prst="rect">
            <a:avLst/>
          </a:prstGeom>
          <a:noFill/>
        </p:spPr>
        <p:txBody>
          <a:bodyPr wrap="square" rtlCol="0">
            <a:spAutoFit/>
          </a:bodyPr>
          <a:lstStyle/>
          <a:p>
            <a:r>
              <a:rPr lang="vi-VN" sz="2800" i="1" dirty="0">
                <a:solidFill>
                  <a:srgbClr val="FF0000"/>
                </a:solidFill>
                <a:latin typeface="VT323" panose="00000509000000000000" pitchFamily="49" charset="0"/>
              </a:rPr>
              <a:t>React.createElement() </a:t>
            </a:r>
            <a:r>
              <a:rPr lang="vi-VN" sz="2800" dirty="0">
                <a:latin typeface="VT323" panose="00000509000000000000" pitchFamily="49" charset="0"/>
              </a:rPr>
              <a:t>thực hiện một vài kiểm tra để giúp bạn viết mã không có lỗi nhưng về cơ bản nó tạo ra một đối tượng như thế này:</a:t>
            </a:r>
            <a:endParaRPr lang="en-US" sz="2800" dirty="0">
              <a:latin typeface="VT323" panose="00000509000000000000" pitchFamily="49" charset="0"/>
            </a:endParaRPr>
          </a:p>
        </p:txBody>
      </p:sp>
      <p:grpSp>
        <p:nvGrpSpPr>
          <p:cNvPr id="6" name="Group 5">
            <a:extLst>
              <a:ext uri="{FF2B5EF4-FFF2-40B4-BE49-F238E27FC236}">
                <a16:creationId xmlns:a16="http://schemas.microsoft.com/office/drawing/2014/main" id="{3B405E49-246A-4587-84FE-1A0E5676A2AE}"/>
              </a:ext>
            </a:extLst>
          </p:cNvPr>
          <p:cNvGrpSpPr/>
          <p:nvPr/>
        </p:nvGrpSpPr>
        <p:grpSpPr>
          <a:xfrm>
            <a:off x="1256633" y="3023001"/>
            <a:ext cx="8573168" cy="3188668"/>
            <a:chOff x="1256633" y="3023001"/>
            <a:chExt cx="8573168" cy="3188668"/>
          </a:xfrm>
        </p:grpSpPr>
        <p:pic>
          <p:nvPicPr>
            <p:cNvPr id="13" name="Content Placeholder 4">
              <a:extLst>
                <a:ext uri="{FF2B5EF4-FFF2-40B4-BE49-F238E27FC236}">
                  <a16:creationId xmlns:a16="http://schemas.microsoft.com/office/drawing/2014/main" id="{2018FA6F-13F7-4A37-A2AE-77AD24774C24}"/>
                </a:ext>
              </a:extLst>
            </p:cNvPr>
            <p:cNvPicPr>
              <a:picLocks noChangeAspect="1"/>
            </p:cNvPicPr>
            <p:nvPr/>
          </p:nvPicPr>
          <p:blipFill rotWithShape="1">
            <a:blip r:embed="rId3"/>
            <a:srcRect r="43639"/>
            <a:stretch/>
          </p:blipFill>
          <p:spPr>
            <a:xfrm>
              <a:off x="1256633" y="3023001"/>
              <a:ext cx="3833374" cy="3188668"/>
            </a:xfrm>
            <a:prstGeom prst="rect">
              <a:avLst/>
            </a:prstGeom>
          </p:spPr>
        </p:pic>
        <p:pic>
          <p:nvPicPr>
            <p:cNvPr id="14" name="Content Placeholder 5">
              <a:extLst>
                <a:ext uri="{FF2B5EF4-FFF2-40B4-BE49-F238E27FC236}">
                  <a16:creationId xmlns:a16="http://schemas.microsoft.com/office/drawing/2014/main" id="{C0F4BFBA-BD94-40EB-8797-DDAEC6DDD8A6}"/>
                </a:ext>
              </a:extLst>
            </p:cNvPr>
            <p:cNvPicPr>
              <a:picLocks noChangeAspect="1"/>
            </p:cNvPicPr>
            <p:nvPr/>
          </p:nvPicPr>
          <p:blipFill rotWithShape="1">
            <a:blip r:embed="rId4"/>
            <a:srcRect r="40432"/>
            <a:stretch/>
          </p:blipFill>
          <p:spPr>
            <a:xfrm>
              <a:off x="5695951" y="3244779"/>
              <a:ext cx="4133850" cy="2745112"/>
            </a:xfrm>
            <a:prstGeom prst="rect">
              <a:avLst/>
            </a:prstGeom>
          </p:spPr>
        </p:pic>
      </p:grpSp>
    </p:spTree>
    <p:extLst>
      <p:ext uri="{BB962C8B-B14F-4D97-AF65-F5344CB8AC3E}">
        <p14:creationId xmlns:p14="http://schemas.microsoft.com/office/powerpoint/2010/main" val="149358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067E78D0-036C-4F2E-B81D-31C772708A7E}"/>
                  </a:ext>
                </a:extLst>
              </p:cNvPr>
              <p:cNvGraphicFramePr>
                <a:graphicFrameLocks noChangeAspect="1"/>
              </p:cNvGraphicFramePr>
              <p:nvPr>
                <p:extLst>
                  <p:ext uri="{D42A27DB-BD31-4B8C-83A1-F6EECF244321}">
                    <p14:modId xmlns:p14="http://schemas.microsoft.com/office/powerpoint/2010/main" val="2981652274"/>
                  </p:ext>
                </p:extLst>
              </p:nvPr>
            </p:nvGraphicFramePr>
            <p:xfrm>
              <a:off x="3109613" y="676275"/>
              <a:ext cx="5972772" cy="3981450"/>
            </p:xfrm>
            <a:graphic>
              <a:graphicData uri="http://schemas.microsoft.com/office/powerpoint/2016/slidezoom">
                <pslz:sldZm>
                  <pslz:sldZmObj sldId="257" cId="1338269255">
                    <pslz:zmPr id="{42324961-82BA-4737-B1AD-9D5E4E8A089E}" returnToParent="0" imageType="cover" transitionDur="125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5972772" cy="3981450"/>
                        </a:xfrm>
                        <a:prstGeom prst="rect">
                          <a:avLst/>
                        </a:prstGeom>
                        <a:ln w="3175">
                          <a:noFill/>
                        </a:ln>
                      </p166:spPr>
                    </pslz:zmPr>
                  </pslz:sldZmObj>
                </pslz:sldZm>
              </a:graphicData>
            </a:graphic>
          </p:graphicFrame>
        </mc:Choice>
        <mc:Fallback xmlns="">
          <p:pic>
            <p:nvPicPr>
              <p:cNvPr id="12" name="Slide Zoom 11">
                <a:hlinkClick r:id="rId4" action="ppaction://hlinksldjump"/>
                <a:extLst>
                  <a:ext uri="{FF2B5EF4-FFF2-40B4-BE49-F238E27FC236}">
                    <a16:creationId xmlns:a16="http://schemas.microsoft.com/office/drawing/2014/main" id="{067E78D0-036C-4F2E-B81D-31C772708A7E}"/>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109613" y="676275"/>
                <a:ext cx="5972772" cy="3981450"/>
              </a:xfrm>
              <a:prstGeom prst="rect">
                <a:avLst/>
              </a:prstGeom>
              <a:ln w="3175">
                <a:noFill/>
              </a:ln>
            </p:spPr>
          </p:pic>
        </mc:Fallback>
      </mc:AlternateContent>
    </p:spTree>
    <p:extLst>
      <p:ext uri="{BB962C8B-B14F-4D97-AF65-F5344CB8AC3E}">
        <p14:creationId xmlns:p14="http://schemas.microsoft.com/office/powerpoint/2010/main" val="4105311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React Render</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7" name="Content Placeholder 9">
            <a:extLst>
              <a:ext uri="{FF2B5EF4-FFF2-40B4-BE49-F238E27FC236}">
                <a16:creationId xmlns:a16="http://schemas.microsoft.com/office/drawing/2014/main" id="{69AF12EF-DC45-4E2F-940E-A16CDEFA2295}"/>
              </a:ext>
            </a:extLst>
          </p:cNvPr>
          <p:cNvSpPr txBox="1">
            <a:spLocks/>
          </p:cNvSpPr>
          <p:nvPr/>
        </p:nvSpPr>
        <p:spPr>
          <a:xfrm>
            <a:off x="904876" y="1543505"/>
            <a:ext cx="11210924" cy="33713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VT323" panose="00000509000000000000" pitchFamily="49" charset="0"/>
                <a:cs typeface="Times New Roman" panose="02020603050405020304" pitchFamily="18" charset="0"/>
              </a:rPr>
              <a:t>Mục tiêu của React là theo nhiều cách để hiển thị HTML trong một trang web.</a:t>
            </a:r>
          </a:p>
          <a:p>
            <a:r>
              <a:rPr lang="en-US">
                <a:latin typeface="VT323" panose="00000509000000000000" pitchFamily="49" charset="0"/>
                <a:cs typeface="Times New Roman" panose="02020603050405020304" pitchFamily="18" charset="0"/>
              </a:rPr>
              <a:t>React render HTML đến trang web bằng cách sử dụng một hàm gọi là . </a:t>
            </a:r>
            <a:r>
              <a:rPr lang="en-US">
                <a:solidFill>
                  <a:srgbClr val="FF0000"/>
                </a:solidFill>
                <a:latin typeface="VT323" panose="00000509000000000000" pitchFamily="49" charset="0"/>
                <a:cs typeface="Times New Roman" panose="02020603050405020304" pitchFamily="18" charset="0"/>
              </a:rPr>
              <a:t>ReactDOM.render()</a:t>
            </a:r>
          </a:p>
          <a:p>
            <a:pPr marL="0" indent="0">
              <a:buFont typeface="Arial" panose="020B0604020202020204" pitchFamily="34" charset="0"/>
              <a:buNone/>
            </a:pPr>
            <a:r>
              <a:rPr lang="en-US" b="1">
                <a:highlight>
                  <a:srgbClr val="F9D7EA"/>
                </a:highlight>
                <a:latin typeface="VT323" panose="00000509000000000000" pitchFamily="49" charset="0"/>
                <a:cs typeface="Times New Roman" panose="02020603050405020304" pitchFamily="18" charset="0"/>
              </a:rPr>
              <a:t>Hàm render:</a:t>
            </a:r>
          </a:p>
          <a:p>
            <a:r>
              <a:rPr lang="vi-VN">
                <a:latin typeface="VT323" panose="00000509000000000000" pitchFamily="49" charset="0"/>
                <a:cs typeface="Times New Roman" panose="02020603050405020304" pitchFamily="18" charset="0"/>
              </a:rPr>
              <a:t>Hàm này lấy hai đối số, mã HTML và một phần tử HTML.</a:t>
            </a:r>
            <a:r>
              <a:rPr lang="en-US">
                <a:latin typeface="VT323" panose="00000509000000000000" pitchFamily="49" charset="0"/>
                <a:cs typeface="Times New Roman" panose="02020603050405020304" pitchFamily="18" charset="0"/>
              </a:rPr>
              <a:t> </a:t>
            </a:r>
            <a:r>
              <a:rPr lang="vi-VN">
                <a:solidFill>
                  <a:srgbClr val="FF0000"/>
                </a:solidFill>
                <a:latin typeface="VT323" panose="00000509000000000000" pitchFamily="49" charset="0"/>
                <a:cs typeface="Times New Roman" panose="02020603050405020304" pitchFamily="18" charset="0"/>
              </a:rPr>
              <a:t>ReactDOM.render()</a:t>
            </a:r>
          </a:p>
          <a:p>
            <a:r>
              <a:rPr lang="vi-VN">
                <a:latin typeface="VT323" panose="00000509000000000000" pitchFamily="49" charset="0"/>
                <a:cs typeface="Times New Roman" panose="02020603050405020304" pitchFamily="18" charset="0"/>
              </a:rPr>
              <a:t>Mục đích của hàm là hiển thị mã HTML được chỉ định bên trong phần tử HTML được chỉ định.</a:t>
            </a:r>
            <a:endParaRPr lang="en-US" dirty="0">
              <a:latin typeface="VT323" panose="00000509000000000000" pitchFamily="49" charset="0"/>
              <a:cs typeface="Times New Roman" panose="02020603050405020304" pitchFamily="18" charset="0"/>
            </a:endParaRPr>
          </a:p>
        </p:txBody>
      </p:sp>
      <p:pic>
        <p:nvPicPr>
          <p:cNvPr id="8" name="Picture 7">
            <a:extLst>
              <a:ext uri="{FF2B5EF4-FFF2-40B4-BE49-F238E27FC236}">
                <a16:creationId xmlns:a16="http://schemas.microsoft.com/office/drawing/2014/main" id="{90BF1F6E-93FA-4A8E-9A03-9CFA3B157F56}"/>
              </a:ext>
            </a:extLst>
          </p:cNvPr>
          <p:cNvPicPr>
            <a:picLocks noChangeAspect="1"/>
          </p:cNvPicPr>
          <p:nvPr/>
        </p:nvPicPr>
        <p:blipFill>
          <a:blip r:embed="rId3"/>
          <a:stretch>
            <a:fillRect/>
          </a:stretch>
        </p:blipFill>
        <p:spPr>
          <a:xfrm>
            <a:off x="1402778" y="4914900"/>
            <a:ext cx="8820151" cy="1080112"/>
          </a:xfrm>
          <a:prstGeom prst="rect">
            <a:avLst/>
          </a:prstGeom>
        </p:spPr>
      </p:pic>
    </p:spTree>
    <p:extLst>
      <p:ext uri="{BB962C8B-B14F-4D97-AF65-F5344CB8AC3E}">
        <p14:creationId xmlns:p14="http://schemas.microsoft.com/office/powerpoint/2010/main" val="22632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Render một phần tử vào DOM</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cxnSp>
        <p:nvCxnSpPr>
          <p:cNvPr id="6" name="Straight Connector 5">
            <a:extLst>
              <a:ext uri="{FF2B5EF4-FFF2-40B4-BE49-F238E27FC236}">
                <a16:creationId xmlns:a16="http://schemas.microsoft.com/office/drawing/2014/main" id="{15FD6248-B94B-40B7-BAB5-19B70F8A0259}"/>
              </a:ext>
            </a:extLst>
          </p:cNvPr>
          <p:cNvCxnSpPr>
            <a:cxnSpLocks/>
          </p:cNvCxnSpPr>
          <p:nvPr/>
        </p:nvCxnSpPr>
        <p:spPr>
          <a:xfrm flipH="1">
            <a:off x="6116669" y="1657350"/>
            <a:ext cx="9525" cy="4429125"/>
          </a:xfrm>
          <a:prstGeom prst="line">
            <a:avLst/>
          </a:prstGeom>
          <a:ln w="57150">
            <a:solidFill>
              <a:srgbClr val="F9D7EA"/>
            </a:solidFill>
          </a:ln>
        </p:spPr>
        <p:style>
          <a:lnRef idx="1">
            <a:schemeClr val="accent1"/>
          </a:lnRef>
          <a:fillRef idx="0">
            <a:schemeClr val="accent1"/>
          </a:fillRef>
          <a:effectRef idx="0">
            <a:schemeClr val="accent1"/>
          </a:effectRef>
          <a:fontRef idx="minor">
            <a:schemeClr val="tx1"/>
          </a:fontRef>
        </p:style>
      </p:cxnSp>
      <p:pic>
        <p:nvPicPr>
          <p:cNvPr id="9" name="Content Placeholder 4">
            <a:extLst>
              <a:ext uri="{FF2B5EF4-FFF2-40B4-BE49-F238E27FC236}">
                <a16:creationId xmlns:a16="http://schemas.microsoft.com/office/drawing/2014/main" id="{DE5CF7B0-13FA-4582-BC3A-C000F9BE7692}"/>
              </a:ext>
            </a:extLst>
          </p:cNvPr>
          <p:cNvPicPr>
            <a:picLocks noChangeAspect="1"/>
          </p:cNvPicPr>
          <p:nvPr/>
        </p:nvPicPr>
        <p:blipFill>
          <a:blip r:embed="rId3"/>
          <a:stretch>
            <a:fillRect/>
          </a:stretch>
        </p:blipFill>
        <p:spPr>
          <a:xfrm>
            <a:off x="1184218" y="1756943"/>
            <a:ext cx="4778432" cy="719558"/>
          </a:xfrm>
          <a:prstGeom prst="rect">
            <a:avLst/>
          </a:prstGeom>
        </p:spPr>
      </p:pic>
      <p:sp>
        <p:nvSpPr>
          <p:cNvPr id="10" name="TextBox 9">
            <a:extLst>
              <a:ext uri="{FF2B5EF4-FFF2-40B4-BE49-F238E27FC236}">
                <a16:creationId xmlns:a16="http://schemas.microsoft.com/office/drawing/2014/main" id="{C5500DE5-65E6-48CC-9310-9C3111FE6346}"/>
              </a:ext>
            </a:extLst>
          </p:cNvPr>
          <p:cNvSpPr txBox="1"/>
          <p:nvPr/>
        </p:nvSpPr>
        <p:spPr>
          <a:xfrm>
            <a:off x="1071534" y="2489181"/>
            <a:ext cx="5003799"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VT323" panose="00000509000000000000" pitchFamily="49" charset="0"/>
                <a:cs typeface="Times New Roman" panose="02020603050405020304" pitchFamily="18" charset="0"/>
              </a:rPr>
              <a:t>T</a:t>
            </a:r>
            <a:r>
              <a:rPr lang="vi-VN" sz="2400">
                <a:latin typeface="VT323" panose="00000509000000000000" pitchFamily="49" charset="0"/>
                <a:cs typeface="Times New Roman" panose="02020603050405020304" pitchFamily="18" charset="0"/>
              </a:rPr>
              <a:t>a </a:t>
            </a:r>
            <a:r>
              <a:rPr lang="vi-VN" sz="2400" dirty="0">
                <a:latin typeface="VT323" panose="00000509000000000000" pitchFamily="49" charset="0"/>
                <a:cs typeface="Times New Roman" panose="02020603050405020304" pitchFamily="18" charset="0"/>
              </a:rPr>
              <a:t>gọi đây là nút DOM “</a:t>
            </a:r>
            <a:r>
              <a:rPr lang="en-US" sz="2400" dirty="0">
                <a:latin typeface="VT323" panose="00000509000000000000" pitchFamily="49" charset="0"/>
                <a:cs typeface="Times New Roman" panose="02020603050405020304" pitchFamily="18" charset="0"/>
              </a:rPr>
              <a:t>test</a:t>
            </a:r>
            <a:r>
              <a:rPr lang="vi-VN" sz="2400" dirty="0">
                <a:latin typeface="VT323" panose="00000509000000000000" pitchFamily="49" charset="0"/>
                <a:cs typeface="Times New Roman" panose="02020603050405020304" pitchFamily="18" charset="0"/>
              </a:rPr>
              <a:t>" vì mọi thứ bên trong nó sẽ được quản lý bởi React DOM.</a:t>
            </a:r>
          </a:p>
          <a:p>
            <a:pPr marL="342900" indent="-342900">
              <a:buFont typeface="Arial" panose="020B0604020202020204" pitchFamily="34" charset="0"/>
              <a:buChar char="•"/>
            </a:pPr>
            <a:r>
              <a:rPr lang="vi-VN" sz="2400" dirty="0">
                <a:latin typeface="VT323" panose="00000509000000000000" pitchFamily="49" charset="0"/>
                <a:cs typeface="Times New Roman" panose="02020603050405020304" pitchFamily="18" charset="0"/>
              </a:rPr>
              <a:t>Các ứng dụng được xây dựng chỉ với React thường có một nút DOM gốc duy nhất. Nếu bạn đang tích hợp React vào một ứng dụng hiện có, bạn có thể có nhiều nút DOM gốc bị cô lập như bạn muốn.</a:t>
            </a:r>
            <a:endParaRPr lang="en-US" sz="2400" dirty="0">
              <a:latin typeface="VT323" panose="00000509000000000000" pitchFamily="49" charset="0"/>
              <a:cs typeface="Times New Roman" panose="02020603050405020304" pitchFamily="18" charset="0"/>
            </a:endParaRPr>
          </a:p>
        </p:txBody>
      </p:sp>
      <p:sp>
        <p:nvSpPr>
          <p:cNvPr id="11" name="Content Placeholder 3">
            <a:extLst>
              <a:ext uri="{FF2B5EF4-FFF2-40B4-BE49-F238E27FC236}">
                <a16:creationId xmlns:a16="http://schemas.microsoft.com/office/drawing/2014/main" id="{31665F92-894E-421E-90DC-2EEA7B67BA53}"/>
              </a:ext>
            </a:extLst>
          </p:cNvPr>
          <p:cNvSpPr txBox="1">
            <a:spLocks/>
          </p:cNvSpPr>
          <p:nvPr/>
        </p:nvSpPr>
        <p:spPr>
          <a:xfrm>
            <a:off x="6480729" y="1756943"/>
            <a:ext cx="5263593" cy="18625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VT323" panose="00000509000000000000" pitchFamily="49" charset="0"/>
                <a:cs typeface="Times New Roman" panose="02020603050405020304" pitchFamily="18" charset="0"/>
              </a:rPr>
              <a:t>Để render một react element thành một nút DOM gốc, hãy chuyển cả hai đến ReactDOM.render():</a:t>
            </a:r>
            <a:endParaRPr lang="en-US" dirty="0">
              <a:latin typeface="VT323" panose="00000509000000000000" pitchFamily="49" charset="0"/>
              <a:cs typeface="Times New Roman" panose="02020603050405020304" pitchFamily="18" charset="0"/>
            </a:endParaRPr>
          </a:p>
        </p:txBody>
      </p:sp>
      <p:pic>
        <p:nvPicPr>
          <p:cNvPr id="12" name="Picture 11">
            <a:extLst>
              <a:ext uri="{FF2B5EF4-FFF2-40B4-BE49-F238E27FC236}">
                <a16:creationId xmlns:a16="http://schemas.microsoft.com/office/drawing/2014/main" id="{ED99BE3E-F0A5-4E60-A74A-63406BBA12E1}"/>
              </a:ext>
            </a:extLst>
          </p:cNvPr>
          <p:cNvPicPr>
            <a:picLocks noChangeAspect="1"/>
          </p:cNvPicPr>
          <p:nvPr/>
        </p:nvPicPr>
        <p:blipFill rotWithShape="1">
          <a:blip r:embed="rId4"/>
          <a:srcRect r="9781"/>
          <a:stretch/>
        </p:blipFill>
        <p:spPr>
          <a:xfrm>
            <a:off x="6554420" y="3042131"/>
            <a:ext cx="5263593" cy="1435441"/>
          </a:xfrm>
          <a:prstGeom prst="rect">
            <a:avLst/>
          </a:prstGeom>
        </p:spPr>
      </p:pic>
    </p:spTree>
    <p:extLst>
      <p:ext uri="{BB962C8B-B14F-4D97-AF65-F5344CB8AC3E}">
        <p14:creationId xmlns:p14="http://schemas.microsoft.com/office/powerpoint/2010/main" val="382526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Cập nhật phần tử kết xuất</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cxnSp>
        <p:nvCxnSpPr>
          <p:cNvPr id="6" name="Straight Connector 5">
            <a:extLst>
              <a:ext uri="{FF2B5EF4-FFF2-40B4-BE49-F238E27FC236}">
                <a16:creationId xmlns:a16="http://schemas.microsoft.com/office/drawing/2014/main" id="{15FD6248-B94B-40B7-BAB5-19B70F8A0259}"/>
              </a:ext>
            </a:extLst>
          </p:cNvPr>
          <p:cNvCxnSpPr>
            <a:cxnSpLocks/>
          </p:cNvCxnSpPr>
          <p:nvPr/>
        </p:nvCxnSpPr>
        <p:spPr>
          <a:xfrm flipH="1">
            <a:off x="7149026" y="1504948"/>
            <a:ext cx="9525" cy="4429125"/>
          </a:xfrm>
          <a:prstGeom prst="line">
            <a:avLst/>
          </a:prstGeom>
          <a:ln w="57150">
            <a:solidFill>
              <a:srgbClr val="F9D7EA"/>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1520CA-F056-4818-841D-8F5C09697924}"/>
              </a:ext>
            </a:extLst>
          </p:cNvPr>
          <p:cNvSpPr txBox="1"/>
          <p:nvPr/>
        </p:nvSpPr>
        <p:spPr>
          <a:xfrm>
            <a:off x="1135205" y="1532868"/>
            <a:ext cx="5818041" cy="4832092"/>
          </a:xfrm>
          <a:prstGeom prst="rect">
            <a:avLst/>
          </a:prstGeom>
          <a:noFill/>
        </p:spPr>
        <p:txBody>
          <a:bodyPr wrap="square" rtlCol="0">
            <a:spAutoFit/>
          </a:bodyPr>
          <a:lstStyle/>
          <a:p>
            <a:pPr marL="457200" indent="-457200">
              <a:buFont typeface="Arial" panose="020B0604020202020204" pitchFamily="34" charset="0"/>
              <a:buChar char="•"/>
            </a:pPr>
            <a:r>
              <a:rPr lang="vi-VN" sz="2800" dirty="0">
                <a:latin typeface="VT323" panose="00000509000000000000" pitchFamily="49" charset="0"/>
                <a:cs typeface="Times New Roman" panose="02020603050405020304" pitchFamily="18" charset="0"/>
              </a:rPr>
              <a:t>Các yếu </a:t>
            </a:r>
            <a:r>
              <a:rPr lang="vi-VN" sz="2800">
                <a:latin typeface="VT323" panose="00000509000000000000" pitchFamily="49" charset="0"/>
                <a:cs typeface="Times New Roman" panose="02020603050405020304" pitchFamily="18" charset="0"/>
              </a:rPr>
              <a:t>tố </a:t>
            </a:r>
            <a:r>
              <a:rPr lang="en-US" sz="2800">
                <a:latin typeface="VT323" panose="00000509000000000000" pitchFamily="49" charset="0"/>
                <a:cs typeface="Times New Roman" panose="02020603050405020304" pitchFamily="18" charset="0"/>
              </a:rPr>
              <a:t>R</a:t>
            </a:r>
            <a:r>
              <a:rPr lang="vi-VN" sz="2800">
                <a:latin typeface="VT323" panose="00000509000000000000" pitchFamily="49" charset="0"/>
                <a:cs typeface="Times New Roman" panose="02020603050405020304" pitchFamily="18" charset="0"/>
              </a:rPr>
              <a:t>eact </a:t>
            </a:r>
            <a:r>
              <a:rPr lang="vi-VN" sz="2800" dirty="0">
                <a:latin typeface="VT323" panose="00000509000000000000" pitchFamily="49" charset="0"/>
                <a:cs typeface="Times New Roman" panose="02020603050405020304" pitchFamily="18" charset="0"/>
              </a:rPr>
              <a:t>là bất biến. Sau khi tạo một phần tử, bạn không thể thay đổi con hoặc thuộc tính của phần tử đó. Một phần tử giống như một khung hình duy nhất trong phim: nó đại diện cho giao diện người dùng tại một thời điểm nhất </a:t>
            </a:r>
            <a:r>
              <a:rPr lang="vi-VN" sz="2800">
                <a:latin typeface="VT323" panose="00000509000000000000" pitchFamily="49" charset="0"/>
                <a:cs typeface="Times New Roman" panose="02020603050405020304" pitchFamily="18" charset="0"/>
              </a:rPr>
              <a:t>định.</a:t>
            </a:r>
            <a:endParaRPr lang="en-US" sz="2800">
              <a:latin typeface="VT323" panose="00000509000000000000" pitchFamily="49" charset="0"/>
              <a:cs typeface="Times New Roman" panose="02020603050405020304" pitchFamily="18" charset="0"/>
            </a:endParaRPr>
          </a:p>
          <a:p>
            <a:endParaRPr lang="vi-VN" sz="2800" dirty="0">
              <a:latin typeface="VT323" panose="00000509000000000000" pitchFamily="49" charset="0"/>
              <a:cs typeface="Times New Roman" panose="02020603050405020304" pitchFamily="18" charset="0"/>
            </a:endParaRPr>
          </a:p>
          <a:p>
            <a:pPr marL="457200" indent="-457200">
              <a:buFont typeface="Arial" panose="020B0604020202020204" pitchFamily="34" charset="0"/>
              <a:buChar char="•"/>
            </a:pPr>
            <a:r>
              <a:rPr lang="en-US" sz="2800" dirty="0">
                <a:latin typeface="VT323" panose="00000509000000000000" pitchFamily="49" charset="0"/>
                <a:cs typeface="Times New Roman" panose="02020603050405020304" pitchFamily="18" charset="0"/>
              </a:rPr>
              <a:t>C</a:t>
            </a:r>
            <a:r>
              <a:rPr lang="vi-VN" sz="2800" dirty="0">
                <a:latin typeface="VT323" panose="00000509000000000000" pitchFamily="49" charset="0"/>
                <a:cs typeface="Times New Roman" panose="02020603050405020304" pitchFamily="18" charset="0"/>
              </a:rPr>
              <a:t>ách duy nhất để cập nhật giao diện người dùng là tạo một phần tử mới và chuyển nó đến </a:t>
            </a:r>
            <a:r>
              <a:rPr lang="vi-VN" sz="2800" dirty="0">
                <a:solidFill>
                  <a:srgbClr val="FF0000"/>
                </a:solidFill>
                <a:latin typeface="VT323" panose="00000509000000000000" pitchFamily="49" charset="0"/>
                <a:cs typeface="Times New Roman" panose="02020603050405020304" pitchFamily="18" charset="0"/>
              </a:rPr>
              <a:t>ReactDOM.render().</a:t>
            </a:r>
            <a:endParaRPr lang="en-US" sz="2800" dirty="0">
              <a:solidFill>
                <a:srgbClr val="FF0000"/>
              </a:solidFill>
              <a:latin typeface="VT323" panose="00000509000000000000" pitchFamily="49" charset="0"/>
              <a:cs typeface="Times New Roman" panose="02020603050405020304" pitchFamily="18" charset="0"/>
            </a:endParaRPr>
          </a:p>
        </p:txBody>
      </p:sp>
      <p:grpSp>
        <p:nvGrpSpPr>
          <p:cNvPr id="3" name="Group 2">
            <a:extLst>
              <a:ext uri="{FF2B5EF4-FFF2-40B4-BE49-F238E27FC236}">
                <a16:creationId xmlns:a16="http://schemas.microsoft.com/office/drawing/2014/main" id="{10923F40-A247-484E-8B04-9FE097154E79}"/>
              </a:ext>
            </a:extLst>
          </p:cNvPr>
          <p:cNvGrpSpPr/>
          <p:nvPr/>
        </p:nvGrpSpPr>
        <p:grpSpPr>
          <a:xfrm>
            <a:off x="7363339" y="1532868"/>
            <a:ext cx="4452423" cy="4389523"/>
            <a:chOff x="7354331" y="1191376"/>
            <a:chExt cx="4452423" cy="4389523"/>
          </a:xfrm>
        </p:grpSpPr>
        <p:pic>
          <p:nvPicPr>
            <p:cNvPr id="14" name="Content Placeholder 8">
              <a:extLst>
                <a:ext uri="{FF2B5EF4-FFF2-40B4-BE49-F238E27FC236}">
                  <a16:creationId xmlns:a16="http://schemas.microsoft.com/office/drawing/2014/main" id="{56B1A36A-F485-4D23-86D9-DF8B98CF6EA2}"/>
                </a:ext>
              </a:extLst>
            </p:cNvPr>
            <p:cNvPicPr>
              <a:picLocks noChangeAspect="1"/>
            </p:cNvPicPr>
            <p:nvPr/>
          </p:nvPicPr>
          <p:blipFill rotWithShape="1">
            <a:blip r:embed="rId3"/>
            <a:srcRect r="8603"/>
            <a:stretch/>
          </p:blipFill>
          <p:spPr>
            <a:xfrm>
              <a:off x="7354331" y="1191376"/>
              <a:ext cx="4452423" cy="2542094"/>
            </a:xfrm>
            <a:prstGeom prst="rect">
              <a:avLst/>
            </a:prstGeom>
          </p:spPr>
        </p:pic>
        <p:pic>
          <p:nvPicPr>
            <p:cNvPr id="15" name="Picture 14">
              <a:extLst>
                <a:ext uri="{FF2B5EF4-FFF2-40B4-BE49-F238E27FC236}">
                  <a16:creationId xmlns:a16="http://schemas.microsoft.com/office/drawing/2014/main" id="{8B62D14F-97C4-4308-A4CB-5AB0FC38375A}"/>
                </a:ext>
              </a:extLst>
            </p:cNvPr>
            <p:cNvPicPr>
              <a:picLocks noChangeAspect="1"/>
            </p:cNvPicPr>
            <p:nvPr/>
          </p:nvPicPr>
          <p:blipFill rotWithShape="1">
            <a:blip r:embed="rId4"/>
            <a:srcRect l="-14641" r="41474"/>
            <a:stretch/>
          </p:blipFill>
          <p:spPr>
            <a:xfrm>
              <a:off x="7354331" y="3971174"/>
              <a:ext cx="3999706" cy="1609725"/>
            </a:xfrm>
            <a:prstGeom prst="rect">
              <a:avLst/>
            </a:prstGeom>
            <a:ln w="28575">
              <a:solidFill>
                <a:schemeClr val="tx1"/>
              </a:solidFill>
            </a:ln>
          </p:spPr>
        </p:pic>
      </p:grpSp>
    </p:spTree>
    <p:extLst>
      <p:ext uri="{BB962C8B-B14F-4D97-AF65-F5344CB8AC3E}">
        <p14:creationId xmlns:p14="http://schemas.microsoft.com/office/powerpoint/2010/main" val="3535009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51740"/>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Component</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sp>
        <p:nvSpPr>
          <p:cNvPr id="8" name="Content Placeholder 2">
            <a:extLst>
              <a:ext uri="{FF2B5EF4-FFF2-40B4-BE49-F238E27FC236}">
                <a16:creationId xmlns:a16="http://schemas.microsoft.com/office/drawing/2014/main" id="{2CD2D1C0-9FFB-47B8-AD99-7645A40E390F}"/>
              </a:ext>
            </a:extLst>
          </p:cNvPr>
          <p:cNvSpPr txBox="1">
            <a:spLocks/>
          </p:cNvSpPr>
          <p:nvPr/>
        </p:nvSpPr>
        <p:spPr>
          <a:xfrm>
            <a:off x="994929" y="1890561"/>
            <a:ext cx="10757189" cy="35263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vi-VN" dirty="0">
                <a:latin typeface="VT323" panose="00000509000000000000" pitchFamily="49" charset="0"/>
                <a:cs typeface="Times New Roman" panose="02020603050405020304" pitchFamily="18" charset="0"/>
              </a:rPr>
              <a:t>Về mặt khái niệm, </a:t>
            </a:r>
            <a:r>
              <a:rPr lang="en-US" dirty="0">
                <a:solidFill>
                  <a:srgbClr val="FF0000"/>
                </a:solidFill>
                <a:latin typeface="VT323" panose="00000509000000000000" pitchFamily="49" charset="0"/>
                <a:cs typeface="Times New Roman" panose="02020603050405020304" pitchFamily="18" charset="0"/>
              </a:rPr>
              <a:t>Component</a:t>
            </a:r>
            <a:r>
              <a:rPr lang="vi-VN" dirty="0">
                <a:latin typeface="VT323" panose="00000509000000000000" pitchFamily="49" charset="0"/>
                <a:cs typeface="Times New Roman" panose="02020603050405020304" pitchFamily="18" charset="0"/>
              </a:rPr>
              <a:t> giống như các </a:t>
            </a:r>
            <a:r>
              <a:rPr lang="vi-VN" dirty="0">
                <a:solidFill>
                  <a:srgbClr val="FF0000"/>
                </a:solidFill>
                <a:latin typeface="VT323" panose="00000509000000000000" pitchFamily="49" charset="0"/>
                <a:cs typeface="Times New Roman" panose="02020603050405020304" pitchFamily="18" charset="0"/>
              </a:rPr>
              <a:t>hàm JavaScript</a:t>
            </a:r>
            <a:r>
              <a:rPr lang="vi-VN" dirty="0">
                <a:latin typeface="VT323" panose="00000509000000000000" pitchFamily="49" charset="0"/>
                <a:cs typeface="Times New Roman" panose="02020603050405020304" pitchFamily="18" charset="0"/>
              </a:rPr>
              <a:t>. </a:t>
            </a:r>
            <a:r>
              <a:rPr lang="en-US" dirty="0">
                <a:latin typeface="VT323" panose="00000509000000000000" pitchFamily="49" charset="0"/>
                <a:cs typeface="Times New Roman" panose="02020603050405020304" pitchFamily="18" charset="0"/>
              </a:rPr>
              <a:t>C</a:t>
            </a:r>
            <a:r>
              <a:rPr lang="vi-VN" dirty="0">
                <a:latin typeface="VT323" panose="00000509000000000000" pitchFamily="49" charset="0"/>
                <a:cs typeface="Times New Roman" panose="02020603050405020304" pitchFamily="18" charset="0"/>
              </a:rPr>
              <a:t>hấp nhận các đầu vào tùy ý (được gọi là "</a:t>
            </a:r>
            <a:r>
              <a:rPr lang="vi-VN" dirty="0">
                <a:highlight>
                  <a:srgbClr val="F9D7EA"/>
                </a:highlight>
                <a:latin typeface="VT323" panose="00000509000000000000" pitchFamily="49" charset="0"/>
                <a:cs typeface="Times New Roman" panose="02020603050405020304" pitchFamily="18" charset="0"/>
              </a:rPr>
              <a:t>props</a:t>
            </a:r>
            <a:r>
              <a:rPr lang="vi-VN" dirty="0">
                <a:latin typeface="VT323" panose="00000509000000000000" pitchFamily="49" charset="0"/>
                <a:cs typeface="Times New Roman" panose="02020603050405020304" pitchFamily="18" charset="0"/>
              </a:rPr>
              <a:t>") và trả về các </a:t>
            </a:r>
            <a:r>
              <a:rPr lang="en-US" dirty="0">
                <a:latin typeface="VT323" panose="00000509000000000000" pitchFamily="49" charset="0"/>
                <a:cs typeface="Times New Roman" panose="02020603050405020304" pitchFamily="18" charset="0"/>
              </a:rPr>
              <a:t>react element-</a:t>
            </a:r>
            <a:r>
              <a:rPr lang="vi-VN" dirty="0">
                <a:latin typeface="VT323" panose="00000509000000000000" pitchFamily="49" charset="0"/>
                <a:cs typeface="Times New Roman" panose="02020603050405020304" pitchFamily="18" charset="0"/>
              </a:rPr>
              <a:t>mô tả những gì sẽ xuất hiện trên màn hình.</a:t>
            </a:r>
            <a:r>
              <a:rPr lang="en-US" dirty="0">
                <a:latin typeface="VT323" panose="00000509000000000000" pitchFamily="49" charset="0"/>
                <a:cs typeface="Times New Roman" panose="02020603050405020304" pitchFamily="18" charset="0"/>
              </a:rPr>
              <a:t> </a:t>
            </a:r>
          </a:p>
          <a:p>
            <a:pPr>
              <a:lnSpc>
                <a:spcPct val="120000"/>
              </a:lnSpc>
            </a:pPr>
            <a:r>
              <a:rPr lang="en-US" dirty="0">
                <a:latin typeface="VT323" panose="00000509000000000000" pitchFamily="49" charset="0"/>
                <a:cs typeface="Times New Roman" panose="02020603050405020304" pitchFamily="18" charset="0"/>
              </a:rPr>
              <a:t>Component</a:t>
            </a:r>
            <a:r>
              <a:rPr lang="vi-VN" dirty="0">
                <a:latin typeface="VT323" panose="00000509000000000000" pitchFamily="49" charset="0"/>
                <a:cs typeface="Times New Roman" panose="02020603050405020304" pitchFamily="18" charset="0"/>
              </a:rPr>
              <a:t> cho phép bạn chia giao diện người dùng thành các </a:t>
            </a:r>
            <a:r>
              <a:rPr lang="vi-VN" dirty="0">
                <a:highlight>
                  <a:srgbClr val="F9D7EA"/>
                </a:highlight>
                <a:latin typeface="VT323" panose="00000509000000000000" pitchFamily="49" charset="0"/>
                <a:cs typeface="Times New Roman" panose="02020603050405020304" pitchFamily="18" charset="0"/>
              </a:rPr>
              <a:t>mảnh độc lập</a:t>
            </a:r>
            <a:r>
              <a:rPr lang="vi-VN" dirty="0">
                <a:latin typeface="VT323" panose="00000509000000000000" pitchFamily="49" charset="0"/>
                <a:cs typeface="Times New Roman" panose="02020603050405020304" pitchFamily="18" charset="0"/>
              </a:rPr>
              <a:t>, có thể tái sử dụng từng mảnh một cách cô lập</a:t>
            </a:r>
            <a:r>
              <a:rPr lang="en-US" dirty="0">
                <a:latin typeface="VT323" panose="00000509000000000000" pitchFamily="49" charset="0"/>
                <a:cs typeface="Times New Roman" panose="02020603050405020304" pitchFamily="18" charset="0"/>
              </a:rPr>
              <a:t>.</a:t>
            </a:r>
          </a:p>
          <a:p>
            <a:pPr>
              <a:lnSpc>
                <a:spcPct val="120000"/>
              </a:lnSpc>
            </a:pPr>
            <a:r>
              <a:rPr lang="vi-VN" dirty="0"/>
              <a:t> </a:t>
            </a:r>
            <a:r>
              <a:rPr lang="vi-VN" dirty="0">
                <a:latin typeface="VT323" panose="00000509000000000000" pitchFamily="49" charset="0"/>
                <a:cs typeface="Times New Roman" panose="02020603050405020304" pitchFamily="18" charset="0"/>
              </a:rPr>
              <a:t>React làm cho mọi thứ trở nên đơn giản: </a:t>
            </a:r>
            <a:r>
              <a:rPr lang="vi-VN" dirty="0">
                <a:highlight>
                  <a:srgbClr val="F9D7EA"/>
                </a:highlight>
                <a:latin typeface="VT323" panose="00000509000000000000" pitchFamily="49" charset="0"/>
                <a:cs typeface="Times New Roman" panose="02020603050405020304" pitchFamily="18" charset="0"/>
              </a:rPr>
              <a:t>Mọi thứ đều là component</a:t>
            </a:r>
            <a:r>
              <a:rPr lang="vi-VN" dirty="0">
                <a:latin typeface="VT323" panose="00000509000000000000" pitchFamily="49" charset="0"/>
                <a:cs typeface="Times New Roman" panose="02020603050405020304" pitchFamily="18" charset="0"/>
              </a:rPr>
              <a:t>.</a:t>
            </a:r>
            <a:endParaRPr lang="en-US" dirty="0">
              <a:latin typeface="VT323" panose="00000509000000000000" pitchFamily="49" charset="0"/>
              <a:cs typeface="Times New Roman" panose="02020603050405020304" pitchFamily="18" charset="0"/>
            </a:endParaRPr>
          </a:p>
        </p:txBody>
      </p:sp>
    </p:spTree>
    <p:extLst>
      <p:ext uri="{BB962C8B-B14F-4D97-AF65-F5344CB8AC3E}">
        <p14:creationId xmlns:p14="http://schemas.microsoft.com/office/powerpoint/2010/main" val="105873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98681"/>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Function and Class Components</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pic>
        <p:nvPicPr>
          <p:cNvPr id="6" name="Content Placeholder 3">
            <a:extLst>
              <a:ext uri="{FF2B5EF4-FFF2-40B4-BE49-F238E27FC236}">
                <a16:creationId xmlns:a16="http://schemas.microsoft.com/office/drawing/2014/main" id="{6FF7BA0B-008E-4DFD-8960-D0A0208DF6FD}"/>
              </a:ext>
            </a:extLst>
          </p:cNvPr>
          <p:cNvPicPr>
            <a:picLocks noChangeAspect="1"/>
          </p:cNvPicPr>
          <p:nvPr/>
        </p:nvPicPr>
        <p:blipFill rotWithShape="1">
          <a:blip r:embed="rId3"/>
          <a:srcRect r="27169"/>
          <a:stretch/>
        </p:blipFill>
        <p:spPr>
          <a:xfrm>
            <a:off x="1402778" y="1723608"/>
            <a:ext cx="4493896" cy="1348014"/>
          </a:xfrm>
          <a:prstGeom prst="rect">
            <a:avLst/>
          </a:prstGeom>
        </p:spPr>
      </p:pic>
      <p:sp>
        <p:nvSpPr>
          <p:cNvPr id="7" name="TextBox 6">
            <a:extLst>
              <a:ext uri="{FF2B5EF4-FFF2-40B4-BE49-F238E27FC236}">
                <a16:creationId xmlns:a16="http://schemas.microsoft.com/office/drawing/2014/main" id="{DD8AFE0A-E9BA-453D-84BC-74737DD8DC28}"/>
              </a:ext>
            </a:extLst>
          </p:cNvPr>
          <p:cNvSpPr txBox="1"/>
          <p:nvPr/>
        </p:nvSpPr>
        <p:spPr>
          <a:xfrm>
            <a:off x="1038225" y="3108543"/>
            <a:ext cx="10982325" cy="1200329"/>
          </a:xfrm>
          <a:prstGeom prst="rect">
            <a:avLst/>
          </a:prstGeom>
          <a:noFill/>
        </p:spPr>
        <p:txBody>
          <a:bodyPr wrap="square" rtlCol="0">
            <a:spAutoFit/>
          </a:bodyPr>
          <a:lstStyle/>
          <a:p>
            <a:pPr marL="342900" indent="-342900">
              <a:buFont typeface="Arial" panose="020B0604020202020204" pitchFamily="34" charset="0"/>
              <a:buChar char="•"/>
            </a:pPr>
            <a:r>
              <a:rPr lang="vi-VN" sz="2400" dirty="0">
                <a:latin typeface="VT323" panose="00000509000000000000" pitchFamily="49" charset="0"/>
                <a:cs typeface="Times New Roman" panose="02020603050405020304" pitchFamily="18" charset="0"/>
              </a:rPr>
              <a:t>Hàm này là một </a:t>
            </a:r>
            <a:r>
              <a:rPr lang="en-US" sz="2400" dirty="0">
                <a:solidFill>
                  <a:srgbClr val="FF0000"/>
                </a:solidFill>
                <a:latin typeface="VT323" panose="00000509000000000000" pitchFamily="49" charset="0"/>
                <a:cs typeface="Times New Roman" panose="02020603050405020304" pitchFamily="18" charset="0"/>
              </a:rPr>
              <a:t>C</a:t>
            </a:r>
            <a:r>
              <a:rPr lang="vi-VN" sz="2400" dirty="0">
                <a:solidFill>
                  <a:srgbClr val="FF0000"/>
                </a:solidFill>
                <a:latin typeface="VT323" panose="00000509000000000000" pitchFamily="49" charset="0"/>
                <a:cs typeface="Times New Roman" panose="02020603050405020304" pitchFamily="18" charset="0"/>
              </a:rPr>
              <a:t>omponent React</a:t>
            </a:r>
            <a:r>
              <a:rPr lang="en-US" sz="2400" dirty="0">
                <a:solidFill>
                  <a:srgbClr val="FF0000"/>
                </a:solidFill>
                <a:latin typeface="VT323" panose="00000509000000000000" pitchFamily="49" charset="0"/>
                <a:cs typeface="Times New Roman" panose="02020603050405020304" pitchFamily="18" charset="0"/>
              </a:rPr>
              <a:t> </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truyền</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vào</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một</a:t>
            </a:r>
            <a:r>
              <a:rPr lang="en-US" sz="2400" dirty="0">
                <a:latin typeface="VT323" panose="00000509000000000000" pitchFamily="49" charset="0"/>
                <a:cs typeface="Times New Roman" panose="02020603050405020304" pitchFamily="18" charset="0"/>
              </a:rPr>
              <a:t> </a:t>
            </a:r>
            <a:r>
              <a:rPr lang="vi-VN" sz="2400" dirty="0">
                <a:latin typeface="VT323" panose="00000509000000000000" pitchFamily="49" charset="0"/>
                <a:cs typeface="Times New Roman" panose="02020603050405020304" pitchFamily="18" charset="0"/>
              </a:rPr>
              <a:t>đối số </a:t>
            </a:r>
            <a:r>
              <a:rPr lang="en-US" sz="2400" dirty="0" err="1">
                <a:latin typeface="VT323" panose="00000509000000000000" pitchFamily="49" charset="0"/>
                <a:cs typeface="Times New Roman" panose="02020603050405020304" pitchFamily="18" charset="0"/>
              </a:rPr>
              <a:t>tên</a:t>
            </a:r>
            <a:r>
              <a:rPr lang="vi-VN" sz="2400" dirty="0">
                <a:latin typeface="VT323" panose="00000509000000000000" pitchFamily="49" charset="0"/>
                <a:cs typeface="Times New Roman" panose="02020603050405020304" pitchFamily="18" charset="0"/>
              </a:rPr>
              <a:t> "</a:t>
            </a:r>
            <a:r>
              <a:rPr lang="vi-VN" sz="2400" dirty="0">
                <a:highlight>
                  <a:srgbClr val="F9D7EA"/>
                </a:highlight>
                <a:latin typeface="VT323" panose="00000509000000000000" pitchFamily="49" charset="0"/>
                <a:cs typeface="Times New Roman" panose="02020603050405020304" pitchFamily="18" charset="0"/>
              </a:rPr>
              <a:t>props</a:t>
            </a:r>
            <a:r>
              <a:rPr lang="vi-VN" sz="2400" dirty="0">
                <a:latin typeface="VT323" panose="00000509000000000000" pitchFamily="49" charset="0"/>
                <a:cs typeface="Times New Roman" panose="02020603050405020304" pitchFamily="18" charset="0"/>
              </a:rPr>
              <a:t>" (viết tắt của properties) với </a:t>
            </a:r>
            <a:r>
              <a:rPr lang="en-US" sz="2400" dirty="0" err="1">
                <a:latin typeface="VT323" panose="00000509000000000000" pitchFamily="49" charset="0"/>
                <a:cs typeface="Times New Roman" panose="02020603050405020304" pitchFamily="18" charset="0"/>
              </a:rPr>
              <a:t>dữ</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liệu</a:t>
            </a:r>
            <a:r>
              <a:rPr lang="vi-VN" sz="2400" dirty="0">
                <a:latin typeface="VT323" panose="00000509000000000000" pitchFamily="49" charset="0"/>
                <a:cs typeface="Times New Roman" panose="02020603050405020304" pitchFamily="18" charset="0"/>
              </a:rPr>
              <a:t> và trả về một react element. </a:t>
            </a:r>
            <a:r>
              <a:rPr lang="en-US" sz="2400" dirty="0" err="1">
                <a:latin typeface="VT323" panose="00000509000000000000" pitchFamily="49" charset="0"/>
                <a:cs typeface="Times New Roman" panose="02020603050405020304" pitchFamily="18" charset="0"/>
              </a:rPr>
              <a:t>Các</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thành</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phần</a:t>
            </a:r>
            <a:r>
              <a:rPr lang="vi-VN" sz="2400" dirty="0">
                <a:latin typeface="VT323" panose="00000509000000000000" pitchFamily="49" charset="0"/>
                <a:cs typeface="Times New Roman" panose="02020603050405020304" pitchFamily="18" charset="0"/>
              </a:rPr>
              <a:t> như vậy</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được</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gọi</a:t>
            </a:r>
            <a:r>
              <a:rPr lang="vi-VN" sz="2400" dirty="0">
                <a:latin typeface="VT323" panose="00000509000000000000" pitchFamily="49" charset="0"/>
                <a:cs typeface="Times New Roman" panose="02020603050405020304" pitchFamily="18" charset="0"/>
              </a:rPr>
              <a:t> là “</a:t>
            </a:r>
            <a:r>
              <a:rPr lang="en-US" sz="2400" dirty="0">
                <a:highlight>
                  <a:srgbClr val="F9D7EA"/>
                </a:highlight>
                <a:latin typeface="VT323" panose="00000509000000000000" pitchFamily="49" charset="0"/>
                <a:cs typeface="Times New Roman" panose="02020603050405020304" pitchFamily="18" charset="0"/>
              </a:rPr>
              <a:t>Function Component</a:t>
            </a:r>
            <a:r>
              <a:rPr lang="vi-VN" sz="2400" dirty="0">
                <a:latin typeface="VT323" panose="00000509000000000000" pitchFamily="49" charset="0"/>
                <a:cs typeface="Times New Roman" panose="02020603050405020304" pitchFamily="18" charset="0"/>
              </a:rPr>
              <a:t>" vì chúng theo nghĩa đen là các hàm JavaScript.</a:t>
            </a:r>
            <a:endParaRPr lang="en-US" sz="2400" dirty="0">
              <a:latin typeface="VT323" panose="00000509000000000000" pitchFamily="49" charset="0"/>
              <a:cs typeface="Times New Roman" panose="02020603050405020304" pitchFamily="18" charset="0"/>
            </a:endParaRPr>
          </a:p>
        </p:txBody>
      </p:sp>
      <p:grpSp>
        <p:nvGrpSpPr>
          <p:cNvPr id="3" name="Group 2">
            <a:extLst>
              <a:ext uri="{FF2B5EF4-FFF2-40B4-BE49-F238E27FC236}">
                <a16:creationId xmlns:a16="http://schemas.microsoft.com/office/drawing/2014/main" id="{3A27A1E0-226D-4438-AD2D-3980AE59123F}"/>
              </a:ext>
            </a:extLst>
          </p:cNvPr>
          <p:cNvGrpSpPr/>
          <p:nvPr/>
        </p:nvGrpSpPr>
        <p:grpSpPr>
          <a:xfrm>
            <a:off x="1038225" y="4304809"/>
            <a:ext cx="10982325" cy="1950185"/>
            <a:chOff x="1038224" y="4378747"/>
            <a:chExt cx="10982325" cy="1950185"/>
          </a:xfrm>
        </p:grpSpPr>
        <p:sp>
          <p:nvSpPr>
            <p:cNvPr id="10" name="TextBox 9">
              <a:extLst>
                <a:ext uri="{FF2B5EF4-FFF2-40B4-BE49-F238E27FC236}">
                  <a16:creationId xmlns:a16="http://schemas.microsoft.com/office/drawing/2014/main" id="{FE0214E8-E5C9-4489-B682-221B946C0B48}"/>
                </a:ext>
              </a:extLst>
            </p:cNvPr>
            <p:cNvSpPr txBox="1"/>
            <p:nvPr/>
          </p:nvSpPr>
          <p:spPr>
            <a:xfrm>
              <a:off x="1038224" y="4378747"/>
              <a:ext cx="10982325" cy="461665"/>
            </a:xfrm>
            <a:prstGeom prst="rect">
              <a:avLst/>
            </a:prstGeom>
            <a:noFill/>
          </p:spPr>
          <p:txBody>
            <a:bodyPr wrap="square" rtlCol="0">
              <a:spAutoFit/>
            </a:bodyPr>
            <a:lstStyle/>
            <a:p>
              <a:pPr marL="342900" indent="-342900">
                <a:buFont typeface="Arial" panose="020B0604020202020204" pitchFamily="34" charset="0"/>
                <a:buChar char="•"/>
              </a:pPr>
              <a:r>
                <a:rPr lang="vi-VN" sz="2400" dirty="0">
                  <a:latin typeface="VT323" panose="00000509000000000000" pitchFamily="49" charset="0"/>
                  <a:cs typeface="Times New Roman" panose="02020603050405020304" pitchFamily="18" charset="0"/>
                </a:rPr>
                <a:t>Chúng ta cũng có thể sử dụng </a:t>
              </a:r>
              <a:r>
                <a:rPr lang="vi-VN" sz="2400" dirty="0">
                  <a:solidFill>
                    <a:srgbClr val="FF0000"/>
                  </a:solidFill>
                  <a:latin typeface="VT323" panose="00000509000000000000" pitchFamily="49" charset="0"/>
                  <a:cs typeface="Times New Roman" panose="02020603050405020304" pitchFamily="18" charset="0"/>
                </a:rPr>
                <a:t>class</a:t>
              </a:r>
              <a:r>
                <a:rPr lang="vi-VN" sz="2400" dirty="0">
                  <a:latin typeface="VT323" panose="00000509000000000000" pitchFamily="49" charset="0"/>
                  <a:cs typeface="Times New Roman" panose="02020603050405020304" pitchFamily="18" charset="0"/>
                </a:rPr>
                <a:t> để </a:t>
              </a:r>
              <a:r>
                <a:rPr lang="en-US" sz="2400" dirty="0" err="1">
                  <a:latin typeface="VT323" panose="00000509000000000000" pitchFamily="49" charset="0"/>
                  <a:cs typeface="Times New Roman" panose="02020603050405020304" pitchFamily="18" charset="0"/>
                </a:rPr>
                <a:t>khởi</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tạo</a:t>
              </a:r>
              <a:r>
                <a:rPr lang="en-US" sz="2400" dirty="0">
                  <a:latin typeface="VT323" panose="00000509000000000000" pitchFamily="49" charset="0"/>
                  <a:cs typeface="Times New Roman" panose="02020603050405020304" pitchFamily="18" charset="0"/>
                </a:rPr>
                <a:t> </a:t>
              </a:r>
              <a:r>
                <a:rPr lang="vi-VN" sz="2400" dirty="0">
                  <a:latin typeface="VT323" panose="00000509000000000000" pitchFamily="49" charset="0"/>
                  <a:cs typeface="Times New Roman" panose="02020603050405020304" pitchFamily="18" charset="0"/>
                </a:rPr>
                <a:t>một </a:t>
              </a:r>
              <a:r>
                <a:rPr lang="vi-VN" sz="2400" dirty="0">
                  <a:solidFill>
                    <a:srgbClr val="FF0000"/>
                  </a:solidFill>
                  <a:latin typeface="VT323" panose="00000509000000000000" pitchFamily="49" charset="0"/>
                  <a:cs typeface="Times New Roman" panose="02020603050405020304" pitchFamily="18" charset="0"/>
                </a:rPr>
                <a:t>component</a:t>
              </a:r>
              <a:r>
                <a:rPr lang="en-US" sz="2400" dirty="0">
                  <a:latin typeface="VT323" panose="00000509000000000000" pitchFamily="49" charset="0"/>
                  <a:cs typeface="Times New Roman" panose="02020603050405020304" pitchFamily="18" charset="0"/>
                </a:rPr>
                <a:t>.</a:t>
              </a:r>
              <a:endParaRPr lang="vi-VN" sz="2400" dirty="0">
                <a:latin typeface="VT323" panose="00000509000000000000" pitchFamily="49" charset="0"/>
                <a:cs typeface="Times New Roman" panose="02020603050405020304" pitchFamily="18" charset="0"/>
              </a:endParaRPr>
            </a:p>
          </p:txBody>
        </p:sp>
        <p:pic>
          <p:nvPicPr>
            <p:cNvPr id="11" name="Content Placeholder 7">
              <a:extLst>
                <a:ext uri="{FF2B5EF4-FFF2-40B4-BE49-F238E27FC236}">
                  <a16:creationId xmlns:a16="http://schemas.microsoft.com/office/drawing/2014/main" id="{33E46744-889D-4135-B9AD-9CF6522FF500}"/>
                </a:ext>
              </a:extLst>
            </p:cNvPr>
            <p:cNvPicPr>
              <a:picLocks noChangeAspect="1"/>
            </p:cNvPicPr>
            <p:nvPr/>
          </p:nvPicPr>
          <p:blipFill rotWithShape="1">
            <a:blip r:embed="rId4"/>
            <a:srcRect r="14205"/>
            <a:stretch/>
          </p:blipFill>
          <p:spPr>
            <a:xfrm>
              <a:off x="6126325" y="4840412"/>
              <a:ext cx="4493897" cy="1488520"/>
            </a:xfrm>
            <a:prstGeom prst="rect">
              <a:avLst/>
            </a:prstGeom>
          </p:spPr>
        </p:pic>
      </p:grpSp>
    </p:spTree>
    <p:extLst>
      <p:ext uri="{BB962C8B-B14F-4D97-AF65-F5344CB8AC3E}">
        <p14:creationId xmlns:p14="http://schemas.microsoft.com/office/powerpoint/2010/main" val="358293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Props</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sp>
        <p:nvSpPr>
          <p:cNvPr id="15" name="TextBox 14">
            <a:extLst>
              <a:ext uri="{FF2B5EF4-FFF2-40B4-BE49-F238E27FC236}">
                <a16:creationId xmlns:a16="http://schemas.microsoft.com/office/drawing/2014/main" id="{27B9C9DA-4171-46EE-81A0-236ED0A74BE5}"/>
              </a:ext>
            </a:extLst>
          </p:cNvPr>
          <p:cNvSpPr txBox="1"/>
          <p:nvPr/>
        </p:nvSpPr>
        <p:spPr>
          <a:xfrm>
            <a:off x="1402778" y="1713731"/>
            <a:ext cx="10370122" cy="389491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vi-VN" sz="2800" dirty="0">
                <a:latin typeface="VT323" panose="00000509000000000000" pitchFamily="49" charset="0"/>
              </a:rPr>
              <a:t>Props là các đối số được truyền vào các thành phần React.</a:t>
            </a:r>
          </a:p>
          <a:p>
            <a:pPr marL="342900" indent="-342900">
              <a:lnSpc>
                <a:spcPct val="150000"/>
              </a:lnSpc>
              <a:buFont typeface="Arial" panose="020B0604020202020204" pitchFamily="34" charset="0"/>
              <a:buChar char="•"/>
            </a:pPr>
            <a:r>
              <a:rPr lang="vi-VN" sz="2800" dirty="0">
                <a:latin typeface="VT323" panose="00000509000000000000" pitchFamily="49" charset="0"/>
              </a:rPr>
              <a:t>Props được truyền đến các thành phần thông qua các thuộc tính HTML.</a:t>
            </a:r>
          </a:p>
          <a:p>
            <a:pPr marL="342900" indent="-342900">
              <a:lnSpc>
                <a:spcPct val="150000"/>
              </a:lnSpc>
              <a:buFont typeface="Arial" panose="020B0604020202020204" pitchFamily="34" charset="0"/>
              <a:buChar char="•"/>
            </a:pPr>
            <a:r>
              <a:rPr lang="vi-VN" sz="2800" dirty="0">
                <a:latin typeface="VT323" panose="00000509000000000000" pitchFamily="49" charset="0"/>
              </a:rPr>
              <a:t>React Props giống như các đối số hàm trong JavaScript và các thuộc tính trong HTML.</a:t>
            </a:r>
          </a:p>
          <a:p>
            <a:pPr marL="342900" indent="-342900">
              <a:lnSpc>
                <a:spcPct val="150000"/>
              </a:lnSpc>
              <a:buFont typeface="Arial" panose="020B0604020202020204" pitchFamily="34" charset="0"/>
              <a:buChar char="•"/>
            </a:pPr>
            <a:r>
              <a:rPr lang="vi-VN" sz="2800" dirty="0">
                <a:latin typeface="VT323" panose="00000509000000000000" pitchFamily="49" charset="0"/>
              </a:rPr>
              <a:t>Để gửi props vào một component, sử dụng cú pháp </a:t>
            </a:r>
            <a:r>
              <a:rPr lang="vi-VN" sz="2800" dirty="0">
                <a:solidFill>
                  <a:srgbClr val="000000"/>
                </a:solidFill>
                <a:highlight>
                  <a:srgbClr val="D387E2"/>
                </a:highlight>
                <a:latin typeface="VT323" panose="00000509000000000000" pitchFamily="49" charset="0"/>
              </a:rPr>
              <a:t>tương tự</a:t>
            </a:r>
            <a:r>
              <a:rPr lang="en-US" sz="2800" dirty="0">
                <a:latin typeface="VT323" panose="00000509000000000000" pitchFamily="49" charset="0"/>
              </a:rPr>
              <a:t> </a:t>
            </a:r>
            <a:r>
              <a:rPr lang="vi-VN" sz="2800" dirty="0">
                <a:latin typeface="VT323" panose="00000509000000000000" pitchFamily="49" charset="0"/>
              </a:rPr>
              <a:t>như thuộc tính HTML</a:t>
            </a:r>
            <a:r>
              <a:rPr lang="en-US" sz="2800" dirty="0">
                <a:latin typeface="VT323" panose="00000509000000000000" pitchFamily="49" charset="0"/>
              </a:rPr>
              <a:t>.</a:t>
            </a:r>
            <a:endParaRPr lang="vi-VN" sz="2800" dirty="0">
              <a:latin typeface="VT323" panose="00000509000000000000" pitchFamily="49" charset="0"/>
            </a:endParaRPr>
          </a:p>
        </p:txBody>
      </p:sp>
    </p:spTree>
    <p:extLst>
      <p:ext uri="{BB962C8B-B14F-4D97-AF65-F5344CB8AC3E}">
        <p14:creationId xmlns:p14="http://schemas.microsoft.com/office/powerpoint/2010/main" val="3473829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Props</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sp>
        <p:nvSpPr>
          <p:cNvPr id="15" name="TextBox 14">
            <a:extLst>
              <a:ext uri="{FF2B5EF4-FFF2-40B4-BE49-F238E27FC236}">
                <a16:creationId xmlns:a16="http://schemas.microsoft.com/office/drawing/2014/main" id="{27B9C9DA-4171-46EE-81A0-236ED0A74BE5}"/>
              </a:ext>
            </a:extLst>
          </p:cNvPr>
          <p:cNvSpPr txBox="1"/>
          <p:nvPr/>
        </p:nvSpPr>
        <p:spPr>
          <a:xfrm>
            <a:off x="785793" y="1688034"/>
            <a:ext cx="4420357"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VT323" panose="00000509000000000000" pitchFamily="49" charset="0"/>
              </a:rPr>
              <a:t>P</a:t>
            </a:r>
            <a:r>
              <a:rPr lang="vi-VN" sz="2800" dirty="0">
                <a:latin typeface="VT323" panose="00000509000000000000" pitchFamily="49" charset="0"/>
              </a:rPr>
              <a:t>rops cũng là cách</a:t>
            </a:r>
            <a:r>
              <a:rPr lang="en-US" sz="2800" dirty="0">
                <a:latin typeface="VT323" panose="00000509000000000000" pitchFamily="49" charset="0"/>
              </a:rPr>
              <a:t> </a:t>
            </a:r>
            <a:r>
              <a:rPr lang="vi-VN" sz="2800" dirty="0">
                <a:latin typeface="VT323" panose="00000509000000000000" pitchFamily="49" charset="0"/>
              </a:rPr>
              <a:t>truyền dữ liệu từ các component với nhau dưới dạng tham số.</a:t>
            </a:r>
          </a:p>
        </p:txBody>
      </p:sp>
      <p:pic>
        <p:nvPicPr>
          <p:cNvPr id="6" name="Content Placeholder 4">
            <a:extLst>
              <a:ext uri="{FF2B5EF4-FFF2-40B4-BE49-F238E27FC236}">
                <a16:creationId xmlns:a16="http://schemas.microsoft.com/office/drawing/2014/main" id="{ECE43AE1-416D-45E8-81E3-E73B4B7A9680}"/>
              </a:ext>
            </a:extLst>
          </p:cNvPr>
          <p:cNvPicPr>
            <a:picLocks noChangeAspect="1"/>
          </p:cNvPicPr>
          <p:nvPr/>
        </p:nvPicPr>
        <p:blipFill>
          <a:blip r:embed="rId3"/>
          <a:stretch>
            <a:fillRect/>
          </a:stretch>
        </p:blipFill>
        <p:spPr>
          <a:xfrm>
            <a:off x="5206150" y="1502979"/>
            <a:ext cx="6698255" cy="4887886"/>
          </a:xfrm>
          <a:prstGeom prst="rect">
            <a:avLst/>
          </a:prstGeom>
        </p:spPr>
      </p:pic>
    </p:spTree>
    <p:extLst>
      <p:ext uri="{BB962C8B-B14F-4D97-AF65-F5344CB8AC3E}">
        <p14:creationId xmlns:p14="http://schemas.microsoft.com/office/powerpoint/2010/main" val="3049007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49" y="401456"/>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Props </a:t>
            </a:r>
            <a:r>
              <a:rPr lang="en-US" sz="4000" b="0" i="0" u="none" strike="noStrike" dirty="0" err="1">
                <a:solidFill>
                  <a:srgbClr val="000000"/>
                </a:solidFill>
                <a:effectLst/>
                <a:highlight>
                  <a:srgbClr val="D387E2"/>
                </a:highlight>
                <a:latin typeface="VT323" panose="00000509000000000000" pitchFamily="49" charset="0"/>
              </a:rPr>
              <a:t>trong</a:t>
            </a:r>
            <a:r>
              <a:rPr lang="en-US" sz="4000" b="0" i="0" u="none" strike="noStrike" dirty="0">
                <a:solidFill>
                  <a:srgbClr val="000000"/>
                </a:solidFill>
                <a:effectLst/>
                <a:highlight>
                  <a:srgbClr val="D387E2"/>
                </a:highlight>
                <a:latin typeface="VT323" panose="00000509000000000000" pitchFamily="49" charset="0"/>
              </a:rPr>
              <a:t> Constructor</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sp>
        <p:nvSpPr>
          <p:cNvPr id="15" name="TextBox 14">
            <a:extLst>
              <a:ext uri="{FF2B5EF4-FFF2-40B4-BE49-F238E27FC236}">
                <a16:creationId xmlns:a16="http://schemas.microsoft.com/office/drawing/2014/main" id="{27B9C9DA-4171-46EE-81A0-236ED0A74BE5}"/>
              </a:ext>
            </a:extLst>
          </p:cNvPr>
          <p:cNvSpPr txBox="1"/>
          <p:nvPr/>
        </p:nvSpPr>
        <p:spPr>
          <a:xfrm>
            <a:off x="1025433" y="1675031"/>
            <a:ext cx="10872277" cy="1384995"/>
          </a:xfrm>
          <a:prstGeom prst="rect">
            <a:avLst/>
          </a:prstGeom>
          <a:noFill/>
        </p:spPr>
        <p:txBody>
          <a:bodyPr wrap="square" rtlCol="0">
            <a:spAutoFit/>
          </a:bodyPr>
          <a:lstStyle/>
          <a:p>
            <a:pPr marL="342900" indent="-342900">
              <a:buFont typeface="Arial" panose="020B0604020202020204" pitchFamily="34" charset="0"/>
              <a:buChar char="•"/>
            </a:pPr>
            <a:r>
              <a:rPr lang="vi-VN" sz="2800" dirty="0">
                <a:latin typeface="VT323" panose="00000509000000000000" pitchFamily="49" charset="0"/>
              </a:rPr>
              <a:t>Nếu component của bạn có hàm </a:t>
            </a:r>
            <a:r>
              <a:rPr lang="en-US" sz="2800" dirty="0">
                <a:solidFill>
                  <a:srgbClr val="FF0000"/>
                </a:solidFill>
                <a:latin typeface="VT323" panose="00000509000000000000" pitchFamily="49" charset="0"/>
              </a:rPr>
              <a:t>c</a:t>
            </a:r>
            <a:r>
              <a:rPr lang="vi-VN" sz="2800" dirty="0">
                <a:solidFill>
                  <a:srgbClr val="FF0000"/>
                </a:solidFill>
                <a:latin typeface="VT323" panose="00000509000000000000" pitchFamily="49" charset="0"/>
              </a:rPr>
              <a:t>onstructor</a:t>
            </a:r>
            <a:r>
              <a:rPr lang="vi-VN" sz="2800" dirty="0">
                <a:latin typeface="VT323" panose="00000509000000000000" pitchFamily="49" charset="0"/>
              </a:rPr>
              <a:t>, props phải luôn được truyền đến </a:t>
            </a:r>
            <a:r>
              <a:rPr lang="en-US" sz="2800" dirty="0">
                <a:latin typeface="VT323" panose="00000509000000000000" pitchFamily="49" charset="0"/>
              </a:rPr>
              <a:t>c</a:t>
            </a:r>
            <a:r>
              <a:rPr lang="vi-VN" sz="2800" dirty="0">
                <a:latin typeface="VT323" panose="00000509000000000000" pitchFamily="49" charset="0"/>
              </a:rPr>
              <a:t>onstructor và cả React.Component thông qua phương thức</a:t>
            </a:r>
            <a:r>
              <a:rPr lang="en-US" sz="2800" dirty="0">
                <a:solidFill>
                  <a:srgbClr val="FF0000"/>
                </a:solidFill>
                <a:latin typeface="VT323" panose="00000509000000000000" pitchFamily="49" charset="0"/>
              </a:rPr>
              <a:t> </a:t>
            </a:r>
            <a:r>
              <a:rPr lang="vi-VN" sz="2800" dirty="0">
                <a:solidFill>
                  <a:srgbClr val="FF0000"/>
                </a:solidFill>
                <a:latin typeface="VT323" panose="00000509000000000000" pitchFamily="49" charset="0"/>
              </a:rPr>
              <a:t>super()</a:t>
            </a:r>
            <a:r>
              <a:rPr lang="en-US" sz="2800" dirty="0">
                <a:latin typeface="VT323" panose="00000509000000000000" pitchFamily="49" charset="0"/>
              </a:rPr>
              <a:t>.</a:t>
            </a:r>
            <a:endParaRPr lang="vi-VN" sz="2800" dirty="0">
              <a:latin typeface="VT323" panose="00000509000000000000" pitchFamily="49" charset="0"/>
            </a:endParaRPr>
          </a:p>
          <a:p>
            <a:pPr marL="342900" indent="-342900">
              <a:buFont typeface="Arial" panose="020B0604020202020204" pitchFamily="34" charset="0"/>
              <a:buChar char="•"/>
            </a:pPr>
            <a:r>
              <a:rPr lang="vi-VN" sz="2800" dirty="0">
                <a:highlight>
                  <a:srgbClr val="F9D7EA"/>
                </a:highlight>
                <a:latin typeface="VT323" panose="00000509000000000000" pitchFamily="49" charset="0"/>
              </a:rPr>
              <a:t>Lưu ý:</a:t>
            </a:r>
            <a:r>
              <a:rPr lang="vi-VN" sz="2800" dirty="0">
                <a:latin typeface="VT323" panose="00000509000000000000" pitchFamily="49" charset="0"/>
              </a:rPr>
              <a:t> React Props là </a:t>
            </a:r>
            <a:r>
              <a:rPr lang="vi-VN" sz="2800" u="sng" dirty="0">
                <a:latin typeface="VT323" panose="00000509000000000000" pitchFamily="49" charset="0"/>
              </a:rPr>
              <a:t>ch</a:t>
            </a:r>
            <a:r>
              <a:rPr lang="en-US" sz="2800" u="sng" dirty="0">
                <a:latin typeface="VT323" panose="00000509000000000000" pitchFamily="49" charset="0"/>
              </a:rPr>
              <a:t>ỉ</a:t>
            </a:r>
            <a:r>
              <a:rPr lang="vi-VN" sz="2800" u="sng" dirty="0">
                <a:latin typeface="VT323" panose="00000509000000000000" pitchFamily="49" charset="0"/>
              </a:rPr>
              <a:t> đọc</a:t>
            </a:r>
            <a:r>
              <a:rPr lang="vi-VN" sz="2800" dirty="0">
                <a:latin typeface="VT323" panose="00000509000000000000" pitchFamily="49" charset="0"/>
              </a:rPr>
              <a:t>! Bạn </a:t>
            </a:r>
            <a:r>
              <a:rPr lang="en-US" sz="2800" dirty="0" err="1">
                <a:latin typeface="VT323" panose="00000509000000000000" pitchFamily="49" charset="0"/>
              </a:rPr>
              <a:t>không</a:t>
            </a:r>
            <a:r>
              <a:rPr lang="en-US" sz="2800" dirty="0">
                <a:latin typeface="VT323" panose="00000509000000000000" pitchFamily="49" charset="0"/>
              </a:rPr>
              <a:t> </a:t>
            </a:r>
            <a:r>
              <a:rPr lang="en-US" sz="2800" dirty="0" err="1">
                <a:latin typeface="VT323" panose="00000509000000000000" pitchFamily="49" charset="0"/>
              </a:rPr>
              <a:t>thể</a:t>
            </a:r>
            <a:r>
              <a:rPr lang="en-US" sz="2800" dirty="0">
                <a:latin typeface="VT323" panose="00000509000000000000" pitchFamily="49" charset="0"/>
              </a:rPr>
              <a:t> </a:t>
            </a:r>
            <a:r>
              <a:rPr lang="vi-VN" sz="2800" dirty="0">
                <a:latin typeface="VT323" panose="00000509000000000000" pitchFamily="49" charset="0"/>
              </a:rPr>
              <a:t>thay đổi giá trị của chúng.</a:t>
            </a:r>
          </a:p>
        </p:txBody>
      </p:sp>
      <p:pic>
        <p:nvPicPr>
          <p:cNvPr id="8" name="Picture 7">
            <a:extLst>
              <a:ext uri="{FF2B5EF4-FFF2-40B4-BE49-F238E27FC236}">
                <a16:creationId xmlns:a16="http://schemas.microsoft.com/office/drawing/2014/main" id="{8A32C569-39C0-4EEC-9801-8C90E6C1FAE8}"/>
              </a:ext>
            </a:extLst>
          </p:cNvPr>
          <p:cNvPicPr>
            <a:picLocks noChangeAspect="1"/>
          </p:cNvPicPr>
          <p:nvPr/>
        </p:nvPicPr>
        <p:blipFill>
          <a:blip r:embed="rId3"/>
          <a:stretch>
            <a:fillRect/>
          </a:stretch>
        </p:blipFill>
        <p:spPr>
          <a:xfrm>
            <a:off x="2633389" y="3160363"/>
            <a:ext cx="6925219" cy="3144643"/>
          </a:xfrm>
          <a:prstGeom prst="rect">
            <a:avLst/>
          </a:prstGeom>
        </p:spPr>
      </p:pic>
    </p:spTree>
    <p:extLst>
      <p:ext uri="{BB962C8B-B14F-4D97-AF65-F5344CB8AC3E}">
        <p14:creationId xmlns:p14="http://schemas.microsoft.com/office/powerpoint/2010/main" val="984812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49" y="410165"/>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b="0" i="0" u="none" strike="noStrike" dirty="0">
                <a:solidFill>
                  <a:srgbClr val="000000"/>
                </a:solidFill>
                <a:effectLst/>
                <a:highlight>
                  <a:srgbClr val="D387E2"/>
                </a:highlight>
                <a:latin typeface="VT323" panose="00000509000000000000" pitchFamily="49" charset="0"/>
              </a:rPr>
              <a:t> </a:t>
            </a:r>
            <a:r>
              <a:rPr lang="en-US" sz="4000" b="0" i="0" u="none" strike="noStrike" dirty="0">
                <a:solidFill>
                  <a:srgbClr val="000000"/>
                </a:solidFill>
                <a:effectLst/>
                <a:highlight>
                  <a:srgbClr val="D387E2"/>
                </a:highlight>
                <a:latin typeface="VT323" panose="00000509000000000000" pitchFamily="49" charset="0"/>
              </a:rPr>
              <a:t>Render Props </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sp>
        <p:nvSpPr>
          <p:cNvPr id="8" name="TextBox 7">
            <a:extLst>
              <a:ext uri="{FF2B5EF4-FFF2-40B4-BE49-F238E27FC236}">
                <a16:creationId xmlns:a16="http://schemas.microsoft.com/office/drawing/2014/main" id="{7DCFEB68-FDA0-4035-8AB8-44A8F62CCF4E}"/>
              </a:ext>
            </a:extLst>
          </p:cNvPr>
          <p:cNvSpPr txBox="1"/>
          <p:nvPr/>
        </p:nvSpPr>
        <p:spPr>
          <a:xfrm>
            <a:off x="1402778" y="1573877"/>
            <a:ext cx="9334891" cy="19559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a:latin typeface="VT323" panose="00000509000000000000" pitchFamily="49" charset="0"/>
              </a:rPr>
              <a:t>Render Props </a:t>
            </a:r>
            <a:r>
              <a:rPr lang="en-US" sz="2800" dirty="0" err="1">
                <a:latin typeface="VT323" panose="00000509000000000000" pitchFamily="49" charset="0"/>
              </a:rPr>
              <a:t>là</a:t>
            </a:r>
            <a:r>
              <a:rPr lang="en-US" sz="2800" dirty="0">
                <a:latin typeface="VT323" panose="00000509000000000000" pitchFamily="49" charset="0"/>
              </a:rPr>
              <a:t> </a:t>
            </a:r>
            <a:r>
              <a:rPr lang="en-US" sz="2800" dirty="0" err="1">
                <a:latin typeface="VT323" panose="00000509000000000000" pitchFamily="49" charset="0"/>
              </a:rPr>
              <a:t>một</a:t>
            </a:r>
            <a:r>
              <a:rPr lang="en-US" sz="2800" dirty="0">
                <a:latin typeface="VT323" panose="00000509000000000000" pitchFamily="49" charset="0"/>
              </a:rPr>
              <a:t> </a:t>
            </a:r>
            <a:r>
              <a:rPr lang="en-US" sz="2800" dirty="0" err="1">
                <a:latin typeface="VT323" panose="00000509000000000000" pitchFamily="49" charset="0"/>
              </a:rPr>
              <a:t>thủ</a:t>
            </a:r>
            <a:r>
              <a:rPr lang="en-US" sz="2800" dirty="0">
                <a:latin typeface="VT323" panose="00000509000000000000" pitchFamily="49" charset="0"/>
              </a:rPr>
              <a:t> </a:t>
            </a:r>
            <a:r>
              <a:rPr lang="en-US" sz="2800" dirty="0" err="1">
                <a:latin typeface="VT323" panose="00000509000000000000" pitchFamily="49" charset="0"/>
              </a:rPr>
              <a:t>thuật</a:t>
            </a:r>
            <a:r>
              <a:rPr lang="en-US" sz="2800" dirty="0">
                <a:latin typeface="VT323" panose="00000509000000000000" pitchFamily="49" charset="0"/>
              </a:rPr>
              <a:t> </a:t>
            </a:r>
            <a:r>
              <a:rPr lang="en-US" sz="2800" dirty="0" err="1">
                <a:latin typeface="VT323" panose="00000509000000000000" pitchFamily="49" charset="0"/>
              </a:rPr>
              <a:t>giúp</a:t>
            </a:r>
            <a:r>
              <a:rPr lang="en-US" sz="2800" dirty="0">
                <a:latin typeface="VT323" panose="00000509000000000000" pitchFamily="49" charset="0"/>
              </a:rPr>
              <a:t> </a:t>
            </a:r>
            <a:r>
              <a:rPr lang="en-US" sz="2800" dirty="0" err="1">
                <a:latin typeface="VT323" panose="00000509000000000000" pitchFamily="49" charset="0"/>
              </a:rPr>
              <a:t>chúng</a:t>
            </a:r>
            <a:r>
              <a:rPr lang="en-US" sz="2800" dirty="0">
                <a:latin typeface="VT323" panose="00000509000000000000" pitchFamily="49" charset="0"/>
              </a:rPr>
              <a:t> ta </a:t>
            </a:r>
            <a:r>
              <a:rPr lang="en-US" sz="2800" dirty="0" err="1">
                <a:latin typeface="VT323" panose="00000509000000000000" pitchFamily="49" charset="0"/>
              </a:rPr>
              <a:t>sử</a:t>
            </a:r>
            <a:r>
              <a:rPr lang="en-US" sz="2800" dirty="0">
                <a:latin typeface="VT323" panose="00000509000000000000" pitchFamily="49" charset="0"/>
              </a:rPr>
              <a:t> </a:t>
            </a:r>
            <a:r>
              <a:rPr lang="en-US" sz="2800" dirty="0" err="1">
                <a:latin typeface="VT323" panose="00000509000000000000" pitchFamily="49" charset="0"/>
              </a:rPr>
              <a:t>dụng</a:t>
            </a:r>
            <a:r>
              <a:rPr lang="en-US" sz="2800" dirty="0">
                <a:latin typeface="VT323" panose="00000509000000000000" pitchFamily="49" charset="0"/>
              </a:rPr>
              <a:t> </a:t>
            </a:r>
            <a:r>
              <a:rPr lang="en-US" sz="2800" dirty="0" err="1">
                <a:latin typeface="VT323" panose="00000509000000000000" pitchFamily="49" charset="0"/>
              </a:rPr>
              <a:t>lại</a:t>
            </a:r>
            <a:r>
              <a:rPr lang="en-US" sz="2800" dirty="0">
                <a:latin typeface="VT323" panose="00000509000000000000" pitchFamily="49" charset="0"/>
              </a:rPr>
              <a:t> logic </a:t>
            </a:r>
            <a:r>
              <a:rPr lang="en-US" sz="2800" dirty="0" err="1">
                <a:latin typeface="VT323" panose="00000509000000000000" pitchFamily="49" charset="0"/>
              </a:rPr>
              <a:t>của</a:t>
            </a:r>
            <a:r>
              <a:rPr lang="en-US" sz="2800" dirty="0">
                <a:latin typeface="VT323" panose="00000509000000000000" pitchFamily="49" charset="0"/>
              </a:rPr>
              <a:t> </a:t>
            </a:r>
            <a:r>
              <a:rPr lang="en-US" sz="2800" dirty="0" err="1">
                <a:latin typeface="VT323" panose="00000509000000000000" pitchFamily="49" charset="0"/>
              </a:rPr>
              <a:t>một</a:t>
            </a:r>
            <a:r>
              <a:rPr lang="en-US" sz="2800" dirty="0">
                <a:latin typeface="VT323" panose="00000509000000000000" pitchFamily="49" charset="0"/>
              </a:rPr>
              <a:t> Component </a:t>
            </a:r>
            <a:r>
              <a:rPr lang="en-US" sz="2800" dirty="0" err="1">
                <a:latin typeface="VT323" panose="00000509000000000000" pitchFamily="49" charset="0"/>
              </a:rPr>
              <a:t>cho</a:t>
            </a:r>
            <a:r>
              <a:rPr lang="en-US" sz="2800" dirty="0">
                <a:latin typeface="VT323" panose="00000509000000000000" pitchFamily="49" charset="0"/>
              </a:rPr>
              <a:t> </a:t>
            </a:r>
            <a:r>
              <a:rPr lang="en-US" sz="2800" dirty="0" err="1">
                <a:latin typeface="VT323" panose="00000509000000000000" pitchFamily="49" charset="0"/>
              </a:rPr>
              <a:t>một</a:t>
            </a:r>
            <a:r>
              <a:rPr lang="en-US" sz="2800" dirty="0">
                <a:latin typeface="VT323" panose="00000509000000000000" pitchFamily="49" charset="0"/>
              </a:rPr>
              <a:t> Component </a:t>
            </a:r>
            <a:r>
              <a:rPr lang="en-US" sz="2800" dirty="0" err="1">
                <a:latin typeface="VT323" panose="00000509000000000000" pitchFamily="49" charset="0"/>
              </a:rPr>
              <a:t>khác</a:t>
            </a:r>
            <a:r>
              <a:rPr lang="en-US" sz="2800" dirty="0">
                <a:latin typeface="VT323" panose="00000509000000000000" pitchFamily="49" charset="0"/>
              </a:rPr>
              <a:t>.</a:t>
            </a:r>
            <a:endParaRPr lang="vi-VN" sz="2800" dirty="0">
              <a:latin typeface="VT323" panose="00000509000000000000" pitchFamily="49" charset="0"/>
            </a:endParaRPr>
          </a:p>
          <a:p>
            <a:pPr marL="342900" indent="-342900">
              <a:lnSpc>
                <a:spcPct val="150000"/>
              </a:lnSpc>
              <a:buFont typeface="Arial" panose="020B0604020202020204" pitchFamily="34" charset="0"/>
              <a:buChar char="•"/>
            </a:pPr>
            <a:r>
              <a:rPr lang="vi-VN" sz="2800" dirty="0">
                <a:latin typeface="VT323" panose="00000509000000000000" pitchFamily="49" charset="0"/>
              </a:rPr>
              <a:t>Render Props được sử dụng như một </a:t>
            </a:r>
            <a:r>
              <a:rPr lang="en-US" sz="2800" dirty="0">
                <a:latin typeface="VT323" panose="00000509000000000000" pitchFamily="49" charset="0"/>
              </a:rPr>
              <a:t>P</a:t>
            </a:r>
            <a:r>
              <a:rPr lang="vi-VN" sz="2800" dirty="0">
                <a:latin typeface="VT323" panose="00000509000000000000" pitchFamily="49" charset="0"/>
              </a:rPr>
              <a:t>rops với giá trị là một</a:t>
            </a:r>
            <a:r>
              <a:rPr lang="en-US" sz="2800" dirty="0">
                <a:latin typeface="VT323" panose="00000509000000000000" pitchFamily="49" charset="0"/>
              </a:rPr>
              <a:t>.</a:t>
            </a:r>
            <a:r>
              <a:rPr lang="vi-VN" sz="2800" dirty="0">
                <a:latin typeface="VT323" panose="00000509000000000000" pitchFamily="49" charset="0"/>
              </a:rPr>
              <a:t> </a:t>
            </a:r>
          </a:p>
        </p:txBody>
      </p:sp>
      <p:pic>
        <p:nvPicPr>
          <p:cNvPr id="4" name="Picture 3">
            <a:extLst>
              <a:ext uri="{FF2B5EF4-FFF2-40B4-BE49-F238E27FC236}">
                <a16:creationId xmlns:a16="http://schemas.microsoft.com/office/drawing/2014/main" id="{6FCDB1E4-36C2-4015-BFA9-5EF0CDF21FA6}"/>
              </a:ext>
            </a:extLst>
          </p:cNvPr>
          <p:cNvPicPr>
            <a:picLocks noChangeAspect="1"/>
          </p:cNvPicPr>
          <p:nvPr/>
        </p:nvPicPr>
        <p:blipFill rotWithShape="1">
          <a:blip r:embed="rId3"/>
          <a:srcRect r="9695" b="21509"/>
          <a:stretch/>
        </p:blipFill>
        <p:spPr>
          <a:xfrm>
            <a:off x="2472473" y="3529797"/>
            <a:ext cx="5844214" cy="2670463"/>
          </a:xfrm>
          <a:prstGeom prst="rect">
            <a:avLst/>
          </a:prstGeom>
        </p:spPr>
      </p:pic>
    </p:spTree>
    <p:extLst>
      <p:ext uri="{BB962C8B-B14F-4D97-AF65-F5344CB8AC3E}">
        <p14:creationId xmlns:p14="http://schemas.microsoft.com/office/powerpoint/2010/main" val="304634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92748"/>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Rendering a Component</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sp>
        <p:nvSpPr>
          <p:cNvPr id="8" name="TextBox 7">
            <a:extLst>
              <a:ext uri="{FF2B5EF4-FFF2-40B4-BE49-F238E27FC236}">
                <a16:creationId xmlns:a16="http://schemas.microsoft.com/office/drawing/2014/main" id="{7B08F454-05E7-417F-B0FD-9C1490DF8BEE}"/>
              </a:ext>
            </a:extLst>
          </p:cNvPr>
          <p:cNvSpPr txBox="1"/>
          <p:nvPr/>
        </p:nvSpPr>
        <p:spPr>
          <a:xfrm>
            <a:off x="1010200" y="1692275"/>
            <a:ext cx="4975311" cy="830997"/>
          </a:xfrm>
          <a:prstGeom prst="rect">
            <a:avLst/>
          </a:prstGeom>
          <a:noFill/>
        </p:spPr>
        <p:txBody>
          <a:bodyPr wrap="square" rtlCol="0">
            <a:spAutoFit/>
          </a:bodyPr>
          <a:lstStyle/>
          <a:p>
            <a:pPr marL="342900" indent="-342900">
              <a:buFont typeface="Arial" panose="020B0604020202020204" pitchFamily="34" charset="0"/>
              <a:buChar char="•"/>
            </a:pPr>
            <a:r>
              <a:rPr lang="vi-VN" sz="2400" dirty="0">
                <a:latin typeface="VT323" panose="00000509000000000000" pitchFamily="49" charset="0"/>
                <a:cs typeface="Times New Roman" panose="02020603050405020304" pitchFamily="18" charset="0"/>
              </a:rPr>
              <a:t>Trước đây, chúng ta chỉ gặp các phần tử </a:t>
            </a:r>
            <a:r>
              <a:rPr lang="en-US" sz="2400" dirty="0">
                <a:latin typeface="VT323" panose="00000509000000000000" pitchFamily="49" charset="0"/>
                <a:cs typeface="Times New Roman" panose="02020603050405020304" pitchFamily="18" charset="0"/>
              </a:rPr>
              <a:t>render</a:t>
            </a:r>
            <a:r>
              <a:rPr lang="vi-VN" sz="2400" dirty="0">
                <a:latin typeface="VT323" panose="00000509000000000000" pitchFamily="49" charset="0"/>
                <a:cs typeface="Times New Roman" panose="02020603050405020304" pitchFamily="18" charset="0"/>
              </a:rPr>
              <a:t> đại diện cho thẻ DOM:</a:t>
            </a:r>
            <a:endParaRPr lang="en-US" sz="2400" dirty="0">
              <a:latin typeface="VT323" panose="00000509000000000000" pitchFamily="49" charset="0"/>
              <a:cs typeface="Times New Roman" panose="02020603050405020304" pitchFamily="18" charset="0"/>
            </a:endParaRPr>
          </a:p>
        </p:txBody>
      </p:sp>
      <p:pic>
        <p:nvPicPr>
          <p:cNvPr id="13" name="Content Placeholder 7">
            <a:extLst>
              <a:ext uri="{FF2B5EF4-FFF2-40B4-BE49-F238E27FC236}">
                <a16:creationId xmlns:a16="http://schemas.microsoft.com/office/drawing/2014/main" id="{C18C1C70-A3D5-4EB8-9FE3-9A1F7F9A068D}"/>
              </a:ext>
            </a:extLst>
          </p:cNvPr>
          <p:cNvPicPr>
            <a:picLocks noChangeAspect="1"/>
          </p:cNvPicPr>
          <p:nvPr/>
        </p:nvPicPr>
        <p:blipFill>
          <a:blip r:embed="rId3"/>
          <a:stretch>
            <a:fillRect/>
          </a:stretch>
        </p:blipFill>
        <p:spPr>
          <a:xfrm>
            <a:off x="1321165" y="2648165"/>
            <a:ext cx="4553857" cy="1042875"/>
          </a:xfrm>
          <a:prstGeom prst="rect">
            <a:avLst/>
          </a:prstGeom>
        </p:spPr>
      </p:pic>
      <p:grpSp>
        <p:nvGrpSpPr>
          <p:cNvPr id="16" name="Group 15">
            <a:extLst>
              <a:ext uri="{FF2B5EF4-FFF2-40B4-BE49-F238E27FC236}">
                <a16:creationId xmlns:a16="http://schemas.microsoft.com/office/drawing/2014/main" id="{C2D1ECB7-4789-49D9-B028-FDCB897C3998}"/>
              </a:ext>
            </a:extLst>
          </p:cNvPr>
          <p:cNvGrpSpPr/>
          <p:nvPr/>
        </p:nvGrpSpPr>
        <p:grpSpPr>
          <a:xfrm>
            <a:off x="6096000" y="1552573"/>
            <a:ext cx="5924550" cy="2457452"/>
            <a:chOff x="6096000" y="1552573"/>
            <a:chExt cx="5924550" cy="2457452"/>
          </a:xfrm>
        </p:grpSpPr>
        <p:cxnSp>
          <p:nvCxnSpPr>
            <p:cNvPr id="9" name="Straight Connector 8">
              <a:extLst>
                <a:ext uri="{FF2B5EF4-FFF2-40B4-BE49-F238E27FC236}">
                  <a16:creationId xmlns:a16="http://schemas.microsoft.com/office/drawing/2014/main" id="{862EE8DA-9899-4DBC-ADDD-BB03A97A69E7}"/>
                </a:ext>
              </a:extLst>
            </p:cNvPr>
            <p:cNvCxnSpPr>
              <a:cxnSpLocks/>
            </p:cNvCxnSpPr>
            <p:nvPr/>
          </p:nvCxnSpPr>
          <p:spPr>
            <a:xfrm flipH="1">
              <a:off x="6096000" y="1552573"/>
              <a:ext cx="1" cy="2457452"/>
            </a:xfrm>
            <a:prstGeom prst="line">
              <a:avLst/>
            </a:prstGeom>
            <a:ln w="57150">
              <a:solidFill>
                <a:srgbClr val="F9D7EA"/>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303016D-1A54-4D56-8E53-178E249D285F}"/>
                </a:ext>
              </a:extLst>
            </p:cNvPr>
            <p:cNvSpPr txBox="1"/>
            <p:nvPr/>
          </p:nvSpPr>
          <p:spPr>
            <a:xfrm>
              <a:off x="6316979" y="1692275"/>
              <a:ext cx="5703571" cy="830997"/>
            </a:xfrm>
            <a:prstGeom prst="rect">
              <a:avLst/>
            </a:prstGeom>
            <a:noFill/>
          </p:spPr>
          <p:txBody>
            <a:bodyPr wrap="square" rtlCol="0">
              <a:spAutoFit/>
            </a:bodyPr>
            <a:lstStyle/>
            <a:p>
              <a:pPr marL="342900" indent="-342900">
                <a:buFont typeface="Arial" panose="020B0604020202020204" pitchFamily="34" charset="0"/>
                <a:buChar char="•"/>
              </a:pPr>
              <a:r>
                <a:rPr lang="vi-VN" sz="2400" dirty="0">
                  <a:latin typeface="VT323" panose="00000509000000000000" pitchFamily="49" charset="0"/>
                  <a:cs typeface="Times New Roman" panose="02020603050405020304" pitchFamily="18" charset="0"/>
                </a:rPr>
                <a:t>Tuy nhiên, </a:t>
              </a:r>
              <a:r>
                <a:rPr lang="en-US" sz="2400" dirty="0">
                  <a:latin typeface="VT323" panose="00000509000000000000" pitchFamily="49" charset="0"/>
                  <a:cs typeface="Times New Roman" panose="02020603050405020304" pitchFamily="18" charset="0"/>
                </a:rPr>
                <a:t>ta </a:t>
              </a:r>
              <a:r>
                <a:rPr lang="en-US" sz="2400" dirty="0" err="1">
                  <a:latin typeface="VT323" panose="00000509000000000000" pitchFamily="49" charset="0"/>
                  <a:cs typeface="Times New Roman" panose="02020603050405020304" pitchFamily="18" charset="0"/>
                </a:rPr>
                <a:t>cũng</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có</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thể</a:t>
              </a:r>
              <a:r>
                <a:rPr lang="en-US" sz="2400" dirty="0">
                  <a:latin typeface="VT323" panose="00000509000000000000" pitchFamily="49" charset="0"/>
                  <a:cs typeface="Times New Roman" panose="02020603050405020304" pitchFamily="18" charset="0"/>
                </a:rPr>
                <a:t> render </a:t>
              </a:r>
              <a:r>
                <a:rPr lang="en-US" sz="2400" dirty="0" err="1">
                  <a:latin typeface="VT323" panose="00000509000000000000" pitchFamily="49" charset="0"/>
                  <a:cs typeface="Times New Roman" panose="02020603050405020304" pitchFamily="18" charset="0"/>
                </a:rPr>
                <a:t>lại</a:t>
              </a:r>
              <a:r>
                <a:rPr lang="en-US" sz="2400" dirty="0">
                  <a:latin typeface="VT323" panose="00000509000000000000" pitchFamily="49" charset="0"/>
                  <a:cs typeface="Times New Roman" panose="02020603050405020304" pitchFamily="18" charset="0"/>
                </a:rPr>
                <a:t> </a:t>
              </a:r>
              <a:r>
                <a:rPr lang="en-US" sz="2400" dirty="0" err="1">
                  <a:latin typeface="VT323" panose="00000509000000000000" pitchFamily="49" charset="0"/>
                  <a:cs typeface="Times New Roman" panose="02020603050405020304" pitchFamily="18" charset="0"/>
                </a:rPr>
                <a:t>một</a:t>
              </a:r>
              <a:r>
                <a:rPr lang="en-US" sz="2400" dirty="0">
                  <a:latin typeface="VT323" panose="00000509000000000000" pitchFamily="49" charset="0"/>
                  <a:cs typeface="Times New Roman" panose="02020603050405020304" pitchFamily="18" charset="0"/>
                </a:rPr>
                <a:t> Component</a:t>
              </a:r>
              <a:r>
                <a:rPr lang="vi-VN" sz="2400" dirty="0">
                  <a:latin typeface="VT323" panose="00000509000000000000" pitchFamily="49" charset="0"/>
                  <a:cs typeface="Times New Roman" panose="02020603050405020304" pitchFamily="18" charset="0"/>
                </a:rPr>
                <a:t>:</a:t>
              </a:r>
            </a:p>
          </p:txBody>
        </p:sp>
        <p:pic>
          <p:nvPicPr>
            <p:cNvPr id="14" name="Picture 13">
              <a:extLst>
                <a:ext uri="{FF2B5EF4-FFF2-40B4-BE49-F238E27FC236}">
                  <a16:creationId xmlns:a16="http://schemas.microsoft.com/office/drawing/2014/main" id="{D88F9703-8E86-46FE-962D-8C25A2D80B7B}"/>
                </a:ext>
              </a:extLst>
            </p:cNvPr>
            <p:cNvPicPr>
              <a:picLocks noChangeAspect="1"/>
            </p:cNvPicPr>
            <p:nvPr/>
          </p:nvPicPr>
          <p:blipFill>
            <a:blip r:embed="rId4"/>
            <a:stretch>
              <a:fillRect/>
            </a:stretch>
          </p:blipFill>
          <p:spPr>
            <a:xfrm>
              <a:off x="6609289" y="2648164"/>
              <a:ext cx="4639736" cy="1042875"/>
            </a:xfrm>
            <a:prstGeom prst="rect">
              <a:avLst/>
            </a:prstGeom>
          </p:spPr>
        </p:pic>
      </p:grpSp>
      <p:sp>
        <p:nvSpPr>
          <p:cNvPr id="15" name="TextBox 14">
            <a:extLst>
              <a:ext uri="{FF2B5EF4-FFF2-40B4-BE49-F238E27FC236}">
                <a16:creationId xmlns:a16="http://schemas.microsoft.com/office/drawing/2014/main" id="{27B9C9DA-4171-46EE-81A0-236ED0A74BE5}"/>
              </a:ext>
            </a:extLst>
          </p:cNvPr>
          <p:cNvSpPr txBox="1"/>
          <p:nvPr/>
        </p:nvSpPr>
        <p:spPr>
          <a:xfrm>
            <a:off x="329373" y="4334729"/>
            <a:ext cx="6123677" cy="1723549"/>
          </a:xfrm>
          <a:prstGeom prst="rect">
            <a:avLst/>
          </a:prstGeom>
          <a:noFill/>
        </p:spPr>
        <p:txBody>
          <a:bodyPr wrap="square" rtlCol="0">
            <a:spAutoFit/>
          </a:bodyPr>
          <a:lstStyle/>
          <a:p>
            <a:r>
              <a:rPr lang="vi-VN" sz="2400" dirty="0">
                <a:highlight>
                  <a:srgbClr val="F9D7EA"/>
                </a:highlight>
                <a:latin typeface="VT323" panose="00000509000000000000" pitchFamily="49" charset="0"/>
              </a:rPr>
              <a:t>Lưu ý:</a:t>
            </a:r>
            <a:r>
              <a:rPr lang="vi-VN" sz="2400" dirty="0">
                <a:latin typeface="VT323" panose="00000509000000000000" pitchFamily="49" charset="0"/>
              </a:rPr>
              <a:t> Luôn bắt đầu tên thành phần bằng </a:t>
            </a:r>
            <a:r>
              <a:rPr lang="vi-VN" sz="2400" dirty="0">
                <a:solidFill>
                  <a:srgbClr val="FF0000"/>
                </a:solidFill>
                <a:latin typeface="VT323" panose="00000509000000000000" pitchFamily="49" charset="0"/>
              </a:rPr>
              <a:t>chữ hoa</a:t>
            </a:r>
            <a:r>
              <a:rPr lang="vi-VN" sz="2400" dirty="0">
                <a:latin typeface="VT323" panose="00000509000000000000" pitchFamily="49" charset="0"/>
              </a:rPr>
              <a:t>.</a:t>
            </a:r>
            <a:endParaRPr lang="en-US" sz="2400" dirty="0">
              <a:latin typeface="VT323" panose="00000509000000000000" pitchFamily="49" charset="0"/>
            </a:endParaRPr>
          </a:p>
          <a:p>
            <a:endParaRPr lang="vi-VN" sz="1000" dirty="0">
              <a:latin typeface="VT323" panose="00000509000000000000" pitchFamily="49" charset="0"/>
            </a:endParaRPr>
          </a:p>
          <a:p>
            <a:pPr marL="342900" indent="-342900" algn="just">
              <a:buFont typeface="Arial" panose="020B0604020202020204" pitchFamily="34" charset="0"/>
              <a:buChar char="•"/>
            </a:pPr>
            <a:r>
              <a:rPr lang="vi-VN" sz="2400" dirty="0">
                <a:latin typeface="VT323" panose="00000509000000000000" pitchFamily="49" charset="0"/>
              </a:rPr>
              <a:t>React xử lý các thành phần bắt đầu bằng chữ thường dưới dạng thẻ DOM. </a:t>
            </a:r>
            <a:r>
              <a:rPr lang="vi-VN" sz="2400" dirty="0">
                <a:highlight>
                  <a:srgbClr val="F9D7EA"/>
                </a:highlight>
                <a:latin typeface="VT323" panose="00000509000000000000" pitchFamily="49" charset="0"/>
              </a:rPr>
              <a:t>Ví dụ:</a:t>
            </a:r>
            <a:r>
              <a:rPr lang="vi-VN" sz="2400" dirty="0">
                <a:latin typeface="VT323" panose="00000509000000000000" pitchFamily="49" charset="0"/>
              </a:rPr>
              <a:t> </a:t>
            </a:r>
            <a:r>
              <a:rPr lang="en-US" sz="2400" dirty="0" err="1">
                <a:latin typeface="VT323" panose="00000509000000000000" pitchFamily="49" charset="0"/>
              </a:rPr>
              <a:t>Trong</a:t>
            </a:r>
            <a:r>
              <a:rPr lang="en-US" sz="2400" dirty="0">
                <a:latin typeface="VT323" panose="00000509000000000000" pitchFamily="49" charset="0"/>
              </a:rPr>
              <a:t> React ta </a:t>
            </a:r>
            <a:r>
              <a:rPr lang="en-US" sz="2400" dirty="0" err="1">
                <a:latin typeface="VT323" panose="00000509000000000000" pitchFamily="49" charset="0"/>
              </a:rPr>
              <a:t>chỉ</a:t>
            </a:r>
            <a:r>
              <a:rPr lang="en-US" sz="2400" dirty="0">
                <a:latin typeface="VT323" panose="00000509000000000000" pitchFamily="49" charset="0"/>
              </a:rPr>
              <a:t> </a:t>
            </a:r>
            <a:r>
              <a:rPr lang="en-US" sz="2400" dirty="0" err="1">
                <a:latin typeface="VT323" panose="00000509000000000000" pitchFamily="49" charset="0"/>
              </a:rPr>
              <a:t>có</a:t>
            </a:r>
            <a:r>
              <a:rPr lang="en-US" sz="2400" dirty="0">
                <a:latin typeface="VT323" panose="00000509000000000000" pitchFamily="49" charset="0"/>
              </a:rPr>
              <a:t> </a:t>
            </a:r>
            <a:r>
              <a:rPr lang="en-US" sz="2400" dirty="0" err="1">
                <a:latin typeface="VT323" panose="00000509000000000000" pitchFamily="49" charset="0"/>
              </a:rPr>
              <a:t>thể</a:t>
            </a:r>
            <a:r>
              <a:rPr lang="en-US" sz="2400" dirty="0">
                <a:latin typeface="VT323" panose="00000509000000000000" pitchFamily="49" charset="0"/>
              </a:rPr>
              <a:t> Render </a:t>
            </a:r>
            <a:r>
              <a:rPr lang="en-US" sz="2400" dirty="0" err="1">
                <a:latin typeface="VT323" panose="00000509000000000000" pitchFamily="49" charset="0"/>
              </a:rPr>
              <a:t>lại</a:t>
            </a:r>
            <a:r>
              <a:rPr lang="en-US" sz="2400" dirty="0">
                <a:latin typeface="VT323" panose="00000509000000000000" pitchFamily="49" charset="0"/>
              </a:rPr>
              <a:t> </a:t>
            </a:r>
            <a:r>
              <a:rPr lang="en-US" sz="2400" dirty="0" err="1">
                <a:latin typeface="VT323" panose="00000509000000000000" pitchFamily="49" charset="0"/>
              </a:rPr>
              <a:t>một</a:t>
            </a:r>
            <a:r>
              <a:rPr lang="en-US" sz="2400" dirty="0">
                <a:latin typeface="VT323" panose="00000509000000000000" pitchFamily="49" charset="0"/>
              </a:rPr>
              <a:t> </a:t>
            </a:r>
            <a:r>
              <a:rPr lang="en-US" sz="2400" dirty="0" err="1">
                <a:latin typeface="VT323" panose="00000509000000000000" pitchFamily="49" charset="0"/>
              </a:rPr>
              <a:t>thẻ</a:t>
            </a:r>
            <a:r>
              <a:rPr lang="en-US" sz="2400" dirty="0">
                <a:latin typeface="VT323" panose="00000509000000000000" pitchFamily="49" charset="0"/>
              </a:rPr>
              <a:t> DOM. </a:t>
            </a:r>
            <a:endParaRPr lang="en-US" sz="2400" dirty="0">
              <a:solidFill>
                <a:srgbClr val="FF0000"/>
              </a:solidFill>
              <a:latin typeface="VT323" panose="00000509000000000000" pitchFamily="49" charset="0"/>
            </a:endParaRPr>
          </a:p>
        </p:txBody>
      </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C700F59E-6DE9-442D-A7CF-0E547B568A52}"/>
                  </a:ext>
                </a:extLst>
              </p:cNvPr>
              <p:cNvGraphicFramePr>
                <a:graphicFrameLocks noChangeAspect="1"/>
              </p:cNvGraphicFramePr>
              <p:nvPr/>
            </p:nvGraphicFramePr>
            <p:xfrm>
              <a:off x="7152594" y="4479855"/>
              <a:ext cx="4168411" cy="2085361"/>
            </p:xfrm>
            <a:graphic>
              <a:graphicData uri="http://schemas.microsoft.com/office/powerpoint/2016/slidezoom">
                <pslz:sldZm>
                  <pslz:sldZmObj sldId="303" cId="1298388002">
                    <pslz:zmPr id="{6A1C840A-9ED6-43C8-990C-0B370DB4A38B}"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4168411" cy="2085361"/>
                        </a:xfrm>
                        <a:prstGeom prst="rect">
                          <a:avLst/>
                        </a:prstGeom>
                        <a:ln w="3175">
                          <a:solidFill>
                            <a:prstClr val="ltGray"/>
                          </a:solidFill>
                        </a:ln>
                      </p166:spPr>
                    </pslz:zmPr>
                  </pslz:sldZmObj>
                </pslz:sldZm>
              </a:graphicData>
            </a:graphic>
          </p:graphicFrame>
        </mc:Choice>
        <mc:Fallback xmlns="">
          <p:pic>
            <p:nvPicPr>
              <p:cNvPr id="18" name="Slide Zoom 17">
                <a:hlinkClick r:id="rId6" action="ppaction://hlinksldjump"/>
                <a:extLst>
                  <a:ext uri="{FF2B5EF4-FFF2-40B4-BE49-F238E27FC236}">
                    <a16:creationId xmlns:a16="http://schemas.microsoft.com/office/drawing/2014/main" id="{C700F59E-6DE9-442D-A7CF-0E547B568A52}"/>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7152594" y="4479855"/>
                <a:ext cx="4168411" cy="2085361"/>
              </a:xfrm>
              <a:prstGeom prst="rect">
                <a:avLst/>
              </a:prstGeom>
              <a:ln w="3175">
                <a:solidFill>
                  <a:prstClr val="ltGray"/>
                </a:solidFill>
              </a:ln>
            </p:spPr>
          </p:pic>
        </mc:Fallback>
      </mc:AlternateContent>
    </p:spTree>
    <p:extLst>
      <p:ext uri="{BB962C8B-B14F-4D97-AF65-F5344CB8AC3E}">
        <p14:creationId xmlns:p14="http://schemas.microsoft.com/office/powerpoint/2010/main" val="2978928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92748"/>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Rendering a DOM</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pic>
        <p:nvPicPr>
          <p:cNvPr id="11" name="Picture 10">
            <a:extLst>
              <a:ext uri="{FF2B5EF4-FFF2-40B4-BE49-F238E27FC236}">
                <a16:creationId xmlns:a16="http://schemas.microsoft.com/office/drawing/2014/main" id="{0BC86961-5054-4DF9-8354-6CFDF6BD1F69}"/>
              </a:ext>
            </a:extLst>
          </p:cNvPr>
          <p:cNvPicPr>
            <a:picLocks noChangeAspect="1"/>
          </p:cNvPicPr>
          <p:nvPr/>
        </p:nvPicPr>
        <p:blipFill rotWithShape="1">
          <a:blip r:embed="rId3"/>
          <a:srcRect b="39300"/>
          <a:stretch/>
        </p:blipFill>
        <p:spPr>
          <a:xfrm>
            <a:off x="498565" y="1766455"/>
            <a:ext cx="11194869" cy="4242460"/>
          </a:xfrm>
          <a:prstGeom prst="rect">
            <a:avLst/>
          </a:prstGeom>
        </p:spPr>
      </p:pic>
    </p:spTree>
    <p:extLst>
      <p:ext uri="{BB962C8B-B14F-4D97-AF65-F5344CB8AC3E}">
        <p14:creationId xmlns:p14="http://schemas.microsoft.com/office/powerpoint/2010/main" val="1298388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28DE3B-8A33-4BE8-9C00-4F892F88FCA6}"/>
              </a:ext>
            </a:extLst>
          </p:cNvPr>
          <p:cNvSpPr txBox="1"/>
          <p:nvPr/>
        </p:nvSpPr>
        <p:spPr>
          <a:xfrm>
            <a:off x="1285875" y="1504950"/>
            <a:ext cx="7962900" cy="4832092"/>
          </a:xfrm>
          <a:prstGeom prst="rect">
            <a:avLst/>
          </a:prstGeom>
          <a:noFill/>
        </p:spPr>
        <p:txBody>
          <a:bodyPr wrap="square" rtlCol="0">
            <a:spAutoFit/>
          </a:bodyPr>
          <a:lstStyle/>
          <a:p>
            <a:r>
              <a:rPr lang="en-US" sz="2200" b="0" i="0" u="none" strike="noStrike">
                <a:solidFill>
                  <a:srgbClr val="000000"/>
                </a:solidFill>
                <a:effectLst/>
                <a:latin typeface="VT323" panose="00000509000000000000" pitchFamily="49" charset="0"/>
              </a:rPr>
              <a:t>&lt;!</a:t>
            </a:r>
            <a:r>
              <a:rPr lang="en-US" sz="2200" b="0" i="0" u="none" strike="noStrike">
                <a:solidFill>
                  <a:srgbClr val="FF0000"/>
                </a:solidFill>
                <a:effectLst/>
                <a:latin typeface="VT323" panose="00000509000000000000" pitchFamily="49" charset="0"/>
              </a:rPr>
              <a:t>DOCTYPE</a:t>
            </a:r>
            <a:r>
              <a:rPr lang="en-US" sz="2200" b="0" i="0" u="none" strike="noStrike">
                <a:solidFill>
                  <a:srgbClr val="000000"/>
                </a:solidFill>
                <a:effectLst/>
                <a:latin typeface="VT323" panose="00000509000000000000" pitchFamily="49" charset="0"/>
              </a:rPr>
              <a:t> </a:t>
            </a:r>
            <a:r>
              <a:rPr lang="en-US" sz="2200" b="0" i="0" u="none" strike="noStrike">
                <a:solidFill>
                  <a:schemeClr val="accent5"/>
                </a:solidFill>
                <a:effectLst/>
                <a:latin typeface="VT323" panose="00000509000000000000" pitchFamily="49" charset="0"/>
              </a:rPr>
              <a:t>html</a:t>
            </a:r>
            <a:r>
              <a:rPr lang="en-US" sz="2200" b="0" i="0" u="none" strike="noStrike">
                <a:solidFill>
                  <a:srgbClr val="000000"/>
                </a:solidFill>
                <a:effectLst/>
                <a:latin typeface="VT323" panose="00000509000000000000" pitchFamily="49" charset="0"/>
              </a:rPr>
              <a:t>&gt;</a:t>
            </a:r>
          </a:p>
          <a:p>
            <a:r>
              <a:rPr lang="en-US" sz="2200">
                <a:solidFill>
                  <a:srgbClr val="000000"/>
                </a:solidFill>
                <a:effectLst/>
                <a:latin typeface="VT323" panose="00000509000000000000" pitchFamily="49" charset="0"/>
              </a:rPr>
              <a:t>&lt;</a:t>
            </a:r>
            <a:r>
              <a:rPr lang="en-US" sz="2200">
                <a:solidFill>
                  <a:srgbClr val="FF0000"/>
                </a:solidFill>
                <a:effectLst/>
                <a:latin typeface="VT323" panose="00000509000000000000" pitchFamily="49" charset="0"/>
              </a:rPr>
              <a:t>html</a:t>
            </a:r>
            <a:r>
              <a:rPr lang="en-US" sz="2200">
                <a:solidFill>
                  <a:srgbClr val="000000"/>
                </a:solidFill>
                <a:effectLst/>
                <a:latin typeface="VT323" panose="00000509000000000000" pitchFamily="49" charset="0"/>
              </a:rPr>
              <a:t> </a:t>
            </a:r>
            <a:r>
              <a:rPr lang="en-US" sz="2200">
                <a:solidFill>
                  <a:schemeClr val="accent1"/>
                </a:solidFill>
                <a:effectLst/>
                <a:latin typeface="VT323" panose="00000509000000000000" pitchFamily="49" charset="0"/>
              </a:rPr>
              <a:t>lang</a:t>
            </a:r>
            <a:r>
              <a:rPr lang="en-US" sz="2200">
                <a:solidFill>
                  <a:srgbClr val="000000"/>
                </a:solidFill>
                <a:effectLst/>
                <a:latin typeface="VT323" panose="00000509000000000000" pitchFamily="49" charset="0"/>
              </a:rPr>
              <a:t>="</a:t>
            </a:r>
            <a:r>
              <a:rPr lang="en-US" sz="2200">
                <a:solidFill>
                  <a:srgbClr val="FFC000"/>
                </a:solidFill>
                <a:effectLst/>
                <a:latin typeface="VT323" panose="00000509000000000000" pitchFamily="49" charset="0"/>
              </a:rPr>
              <a:t>en</a:t>
            </a:r>
            <a:r>
              <a:rPr lang="en-US" sz="2200">
                <a:solidFill>
                  <a:srgbClr val="000000"/>
                </a:solidFill>
                <a:effectLst/>
                <a:latin typeface="VT323" panose="00000509000000000000" pitchFamily="49" charset="0"/>
              </a:rPr>
              <a:t>"&gt;</a:t>
            </a:r>
          </a:p>
          <a:p>
            <a:r>
              <a:rPr lang="en-US" sz="2200" b="0" i="0" u="none" strike="noStrike">
                <a:solidFill>
                  <a:srgbClr val="000000"/>
                </a:solidFill>
                <a:effectLst/>
                <a:latin typeface="VT323" panose="00000509000000000000" pitchFamily="49" charset="0"/>
              </a:rPr>
              <a:t>	&lt;</a:t>
            </a:r>
            <a:r>
              <a:rPr lang="en-US" sz="2200" b="0" i="0" u="none" strike="noStrike">
                <a:solidFill>
                  <a:srgbClr val="FF0000"/>
                </a:solidFill>
                <a:effectLst/>
                <a:latin typeface="VT323" panose="00000509000000000000" pitchFamily="49" charset="0"/>
              </a:rPr>
              <a:t>head</a:t>
            </a:r>
            <a:r>
              <a:rPr lang="en-US" sz="2200" b="0" i="0" u="none" strike="noStrike">
                <a:solidFill>
                  <a:srgbClr val="000000"/>
                </a:solidFill>
                <a:effectLst/>
                <a:latin typeface="VT323" panose="00000509000000000000" pitchFamily="49" charset="0"/>
              </a:rPr>
              <a:t>&gt;</a:t>
            </a:r>
            <a:endParaRPr lang="en-US" sz="2200">
              <a:solidFill>
                <a:srgbClr val="000000"/>
              </a:solidFill>
              <a:effectLst/>
              <a:latin typeface="VT323" panose="00000509000000000000" pitchFamily="49" charset="0"/>
            </a:endParaRPr>
          </a:p>
          <a:p>
            <a:r>
              <a:rPr lang="en-US" sz="2200" b="0" i="0" u="none" strike="noStrike">
                <a:solidFill>
                  <a:srgbClr val="000000"/>
                </a:solidFill>
                <a:effectLst/>
                <a:latin typeface="VT323" panose="00000509000000000000" pitchFamily="49" charset="0"/>
              </a:rPr>
              <a:t>		&lt;</a:t>
            </a:r>
            <a:r>
              <a:rPr lang="en-US" sz="2200" b="0" i="0" u="none" strike="noStrike">
                <a:solidFill>
                  <a:srgbClr val="FF0000"/>
                </a:solidFill>
                <a:effectLst/>
                <a:latin typeface="VT323" panose="00000509000000000000" pitchFamily="49" charset="0"/>
              </a:rPr>
              <a:t>title</a:t>
            </a:r>
            <a:r>
              <a:rPr lang="en-US" sz="2200" b="0" i="0" u="none" strike="noStrike">
                <a:solidFill>
                  <a:srgbClr val="000000"/>
                </a:solidFill>
                <a:effectLst/>
                <a:latin typeface="VT323" panose="00000509000000000000" pitchFamily="49" charset="0"/>
              </a:rPr>
              <a:t>&gt;React App&lt;/</a:t>
            </a:r>
            <a:r>
              <a:rPr lang="en-US" sz="2200" b="0" i="0" u="none" strike="noStrike">
                <a:solidFill>
                  <a:srgbClr val="FF0000"/>
                </a:solidFill>
                <a:effectLst/>
                <a:latin typeface="VT323" panose="00000509000000000000" pitchFamily="49" charset="0"/>
              </a:rPr>
              <a:t>title</a:t>
            </a:r>
            <a:r>
              <a:rPr lang="en-US" sz="2200" b="0" i="0" u="none" strike="noStrike">
                <a:solidFill>
                  <a:srgbClr val="000000"/>
                </a:solidFill>
                <a:effectLst/>
                <a:latin typeface="VT323" panose="00000509000000000000" pitchFamily="49" charset="0"/>
              </a:rPr>
              <a:t>&gt;</a:t>
            </a:r>
            <a:endParaRPr lang="en-US" sz="2200">
              <a:solidFill>
                <a:srgbClr val="000000"/>
              </a:solidFill>
              <a:effectLst/>
              <a:latin typeface="VT323" panose="00000509000000000000" pitchFamily="49" charset="0"/>
            </a:endParaRPr>
          </a:p>
          <a:p>
            <a:r>
              <a:rPr lang="en-US" sz="2200" b="0" i="0" u="none" strike="noStrike">
                <a:solidFill>
                  <a:srgbClr val="000000"/>
                </a:solidFill>
                <a:effectLst/>
                <a:latin typeface="VT323" panose="00000509000000000000" pitchFamily="49" charset="0"/>
              </a:rPr>
              <a:t>		&lt;!--</a:t>
            </a:r>
          </a:p>
          <a:p>
            <a:r>
              <a:rPr lang="en-US" sz="2200">
                <a:solidFill>
                  <a:srgbClr val="000000"/>
                </a:solidFill>
                <a:latin typeface="VT323" panose="00000509000000000000" pitchFamily="49" charset="0"/>
              </a:rPr>
              <a:t>			</a:t>
            </a:r>
            <a:r>
              <a:rPr lang="en-US" sz="2200">
                <a:solidFill>
                  <a:schemeClr val="accent2"/>
                </a:solidFill>
                <a:latin typeface="VT323" panose="00000509000000000000" pitchFamily="49" charset="0"/>
              </a:rPr>
              <a:t>Members:</a:t>
            </a:r>
          </a:p>
          <a:p>
            <a:r>
              <a:rPr lang="en-US" sz="2200">
                <a:solidFill>
                  <a:srgbClr val="000000"/>
                </a:solidFill>
                <a:latin typeface="VT323" panose="00000509000000000000" pitchFamily="49" charset="0"/>
              </a:rPr>
              <a:t>			</a:t>
            </a:r>
            <a:r>
              <a:rPr lang="en-US" sz="2200">
                <a:solidFill>
                  <a:srgbClr val="000000"/>
                </a:solidFill>
                <a:effectLst/>
                <a:latin typeface="VT323" panose="00000509000000000000" pitchFamily="49" charset="0"/>
              </a:rPr>
              <a:t>	</a:t>
            </a:r>
            <a:r>
              <a:rPr lang="en-US" sz="2200">
                <a:effectLst/>
                <a:latin typeface="VT323" panose="00000509000000000000" pitchFamily="49" charset="0"/>
              </a:rPr>
              <a:t>Phạm Ân Chí</a:t>
            </a:r>
          </a:p>
          <a:p>
            <a:pPr lvl="8"/>
            <a:r>
              <a:rPr lang="en-US" sz="2200">
                <a:effectLst/>
                <a:latin typeface="VT323" panose="00000509000000000000" pitchFamily="49" charset="0"/>
              </a:rPr>
              <a:t>Nguyễn Ngọc Ý</a:t>
            </a:r>
          </a:p>
          <a:p>
            <a:pPr lvl="8"/>
            <a:r>
              <a:rPr lang="en-US" sz="2200">
                <a:effectLst/>
                <a:latin typeface="VT323" panose="00000509000000000000" pitchFamily="49" charset="0"/>
              </a:rPr>
              <a:t>Nguyễn Huỳnh Hoàng Việt</a:t>
            </a:r>
          </a:p>
          <a:p>
            <a:pPr lvl="8"/>
            <a:r>
              <a:rPr lang="en-US" sz="2200">
                <a:effectLst/>
                <a:latin typeface="VT323" panose="00000509000000000000" pitchFamily="49" charset="0"/>
              </a:rPr>
              <a:t>Cao Hào Kiệt</a:t>
            </a:r>
          </a:p>
          <a:p>
            <a:pPr lvl="8"/>
            <a:r>
              <a:rPr lang="en-US" sz="2200">
                <a:effectLst/>
                <a:latin typeface="VT323" panose="00000509000000000000" pitchFamily="49" charset="0"/>
              </a:rPr>
              <a:t>Huỳnh Xuân Đạt</a:t>
            </a:r>
          </a:p>
          <a:p>
            <a:pPr lvl="8"/>
            <a:r>
              <a:rPr lang="en-US" sz="2200">
                <a:effectLst/>
                <a:latin typeface="VT323" panose="00000509000000000000" pitchFamily="49" charset="0"/>
              </a:rPr>
              <a:t>Nguyễn Phan Hữu Thọ</a:t>
            </a:r>
          </a:p>
          <a:p>
            <a:pPr marL="1828800" lvl="8"/>
            <a:r>
              <a:rPr lang="en-US" sz="2200">
                <a:solidFill>
                  <a:srgbClr val="000000"/>
                </a:solidFill>
                <a:effectLst/>
                <a:latin typeface="VT323" panose="00000509000000000000" pitchFamily="49" charset="0"/>
                <a:sym typeface="Wingdings" panose="05000000000000000000" pitchFamily="2" charset="2"/>
              </a:rPr>
              <a:t>--</a:t>
            </a:r>
            <a:r>
              <a:rPr lang="en-US" sz="2200">
                <a:solidFill>
                  <a:srgbClr val="000000"/>
                </a:solidFill>
                <a:latin typeface="VT323" panose="00000509000000000000" pitchFamily="49" charset="0"/>
                <a:sym typeface="Wingdings" panose="05000000000000000000" pitchFamily="2" charset="2"/>
              </a:rPr>
              <a:t>&gt;</a:t>
            </a:r>
            <a:endParaRPr lang="en-US" sz="2200">
              <a:solidFill>
                <a:srgbClr val="000000"/>
              </a:solidFill>
              <a:effectLst/>
              <a:latin typeface="VT323" panose="00000509000000000000" pitchFamily="49" charset="0"/>
            </a:endParaRPr>
          </a:p>
          <a:p>
            <a:r>
              <a:rPr lang="en-US" sz="2200" b="0" i="0" u="none" strike="noStrike">
                <a:solidFill>
                  <a:srgbClr val="000000"/>
                </a:solidFill>
                <a:effectLst/>
                <a:latin typeface="VT323" panose="00000509000000000000" pitchFamily="49" charset="0"/>
              </a:rPr>
              <a:t>	&lt;/</a:t>
            </a:r>
            <a:r>
              <a:rPr lang="en-US" sz="2200" b="0" i="0" u="none" strike="noStrike">
                <a:solidFill>
                  <a:srgbClr val="FF0000"/>
                </a:solidFill>
                <a:effectLst/>
                <a:latin typeface="VT323" panose="00000509000000000000" pitchFamily="49" charset="0"/>
              </a:rPr>
              <a:t>head</a:t>
            </a:r>
            <a:r>
              <a:rPr lang="en-US" sz="2200" b="0" i="0" u="none" strike="noStrike">
                <a:solidFill>
                  <a:srgbClr val="000000"/>
                </a:solidFill>
                <a:effectLst/>
                <a:latin typeface="VT323" panose="00000509000000000000" pitchFamily="49" charset="0"/>
              </a:rPr>
              <a:t>&gt;</a:t>
            </a:r>
            <a:endParaRPr lang="en-US" sz="2200">
              <a:solidFill>
                <a:srgbClr val="000000"/>
              </a:solidFill>
              <a:effectLst/>
              <a:latin typeface="VT323" panose="00000509000000000000" pitchFamily="49" charset="0"/>
            </a:endParaRPr>
          </a:p>
        </p:txBody>
      </p:sp>
      <p:cxnSp>
        <p:nvCxnSpPr>
          <p:cNvPr id="8" name="Straight Connector 7">
            <a:extLst>
              <a:ext uri="{FF2B5EF4-FFF2-40B4-BE49-F238E27FC236}">
                <a16:creationId xmlns:a16="http://schemas.microsoft.com/office/drawing/2014/main" id="{21985742-DC3D-4ECE-AB8E-FD8EF4792308}"/>
              </a:ext>
            </a:extLst>
          </p:cNvPr>
          <p:cNvCxnSpPr>
            <a:cxnSpLocks/>
          </p:cNvCxnSpPr>
          <p:nvPr/>
        </p:nvCxnSpPr>
        <p:spPr>
          <a:xfrm>
            <a:off x="2314575" y="2495550"/>
            <a:ext cx="0" cy="350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58775C-5F62-46E8-B270-4299FDC7DBFC}"/>
              </a:ext>
            </a:extLst>
          </p:cNvPr>
          <p:cNvCxnSpPr>
            <a:cxnSpLocks/>
          </p:cNvCxnSpPr>
          <p:nvPr/>
        </p:nvCxnSpPr>
        <p:spPr>
          <a:xfrm>
            <a:off x="1400175" y="2149346"/>
            <a:ext cx="0" cy="4089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E3DCCC-6059-4BBC-964C-19F1F4EF0589}"/>
              </a:ext>
            </a:extLst>
          </p:cNvPr>
          <p:cNvCxnSpPr>
            <a:cxnSpLocks/>
          </p:cNvCxnSpPr>
          <p:nvPr/>
        </p:nvCxnSpPr>
        <p:spPr>
          <a:xfrm>
            <a:off x="3190875" y="3152775"/>
            <a:ext cx="0" cy="2638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269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92748"/>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Rendering a DOM</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pic>
        <p:nvPicPr>
          <p:cNvPr id="11" name="Picture 10">
            <a:extLst>
              <a:ext uri="{FF2B5EF4-FFF2-40B4-BE49-F238E27FC236}">
                <a16:creationId xmlns:a16="http://schemas.microsoft.com/office/drawing/2014/main" id="{0BC86961-5054-4DF9-8354-6CFDF6BD1F69}"/>
              </a:ext>
            </a:extLst>
          </p:cNvPr>
          <p:cNvPicPr>
            <a:picLocks noChangeAspect="1"/>
          </p:cNvPicPr>
          <p:nvPr/>
        </p:nvPicPr>
        <p:blipFill rotWithShape="1">
          <a:blip r:embed="rId3"/>
          <a:srcRect b="39300"/>
          <a:stretch/>
        </p:blipFill>
        <p:spPr>
          <a:xfrm>
            <a:off x="498565" y="1766455"/>
            <a:ext cx="11194869" cy="4242460"/>
          </a:xfrm>
          <a:prstGeom prst="rect">
            <a:avLst/>
          </a:prstGeom>
        </p:spPr>
      </p:pic>
    </p:spTree>
    <p:extLst>
      <p:ext uri="{BB962C8B-B14F-4D97-AF65-F5344CB8AC3E}">
        <p14:creationId xmlns:p14="http://schemas.microsoft.com/office/powerpoint/2010/main" val="1298388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92748"/>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Rendering a DOM</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pic>
        <p:nvPicPr>
          <p:cNvPr id="3" name="Picture 2">
            <a:extLst>
              <a:ext uri="{FF2B5EF4-FFF2-40B4-BE49-F238E27FC236}">
                <a16:creationId xmlns:a16="http://schemas.microsoft.com/office/drawing/2014/main" id="{76449A47-50D8-48BC-A24E-74AD0C9677F7}"/>
              </a:ext>
            </a:extLst>
          </p:cNvPr>
          <p:cNvPicPr>
            <a:picLocks noChangeAspect="1"/>
          </p:cNvPicPr>
          <p:nvPr/>
        </p:nvPicPr>
        <p:blipFill>
          <a:blip r:embed="rId3"/>
          <a:stretch>
            <a:fillRect/>
          </a:stretch>
        </p:blipFill>
        <p:spPr>
          <a:xfrm>
            <a:off x="447675" y="1745437"/>
            <a:ext cx="11296650" cy="3857625"/>
          </a:xfrm>
          <a:prstGeom prst="rect">
            <a:avLst/>
          </a:prstGeom>
        </p:spPr>
      </p:pic>
    </p:spTree>
    <p:extLst>
      <p:ext uri="{BB962C8B-B14F-4D97-AF65-F5344CB8AC3E}">
        <p14:creationId xmlns:p14="http://schemas.microsoft.com/office/powerpoint/2010/main" val="709260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en-US" sz="2800" dirty="0">
              <a:solidFill>
                <a:srgbClr val="000000"/>
              </a:solidFill>
              <a:effectLst/>
              <a:latin typeface="VT323" panose="00000509000000000000" pitchFamily="49" charset="0"/>
            </a:endParaRPr>
          </a:p>
          <a:p>
            <a:r>
              <a:rPr lang="en-US" sz="2800" b="0" i="0" u="none" strike="noStrike" dirty="0">
                <a:solidFill>
                  <a:srgbClr val="000000"/>
                </a:solidFill>
                <a:effectLst/>
                <a:latin typeface="VT323" panose="00000509000000000000" pitchFamily="49" charset="0"/>
              </a:rPr>
              <a:t>	&lt;</a:t>
            </a:r>
            <a:r>
              <a:rPr lang="en-US" sz="2800" b="0" i="0" u="none" strike="noStrike" dirty="0">
                <a:solidFill>
                  <a:srgbClr val="FF0000"/>
                </a:solidFill>
                <a:effectLst/>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4000" b="0" i="0" u="none" strike="noStrike" dirty="0">
                <a:solidFill>
                  <a:srgbClr val="000000"/>
                </a:solidFill>
                <a:effectLst/>
                <a:highlight>
                  <a:srgbClr val="D387E2"/>
                </a:highlight>
                <a:latin typeface="VT323" panose="00000509000000000000" pitchFamily="49" charset="0"/>
              </a:rPr>
              <a:t>React State</a:t>
            </a:r>
            <a:r>
              <a:rPr lang="en-US" sz="2800" b="0" i="0" u="none" strike="noStrike" dirty="0">
                <a:solidFill>
                  <a:srgbClr val="000000"/>
                </a:solidFill>
                <a:effectLst/>
                <a:latin typeface="VT323" panose="00000509000000000000" pitchFamily="49" charset="0"/>
              </a:rPr>
              <a:t>&lt;/</a:t>
            </a:r>
            <a:r>
              <a:rPr lang="en-US" sz="2800" dirty="0">
                <a:solidFill>
                  <a:srgbClr val="FF0000"/>
                </a:solidFill>
                <a:latin typeface="VT323" panose="00000509000000000000" pitchFamily="49" charset="0"/>
              </a:rPr>
              <a:t>h3</a:t>
            </a:r>
            <a:r>
              <a:rPr lang="en-US" sz="2800" b="0" i="0" u="none" strike="noStrike" dirty="0">
                <a:solidFill>
                  <a:srgbClr val="000000"/>
                </a:solidFill>
                <a:effectLst/>
                <a:latin typeface="VT323" panose="00000509000000000000" pitchFamily="49" charset="0"/>
              </a:rPr>
              <a:t>&gt;</a:t>
            </a:r>
            <a:r>
              <a:rPr lang="en-US" sz="2800" dirty="0">
                <a:solidFill>
                  <a:srgbClr val="000000"/>
                </a:solidFill>
                <a:effectLst/>
                <a:latin typeface="VT323" panose="00000509000000000000" pitchFamily="49" charset="0"/>
              </a:rPr>
              <a:t>	</a:t>
            </a:r>
          </a:p>
          <a:p>
            <a:r>
              <a:rPr lang="en-US" sz="2800" dirty="0">
                <a:solidFill>
                  <a:srgbClr val="000000"/>
                </a:solidFill>
                <a:effectLst/>
                <a:latin typeface="VT323" panose="00000509000000000000" pitchFamily="49" charset="0"/>
              </a:rPr>
              <a:t>	</a:t>
            </a:r>
          </a:p>
          <a:p>
            <a:pPr algn="just" fontAlgn="base"/>
            <a:r>
              <a:rPr lang="en-US" sz="2800" dirty="0">
                <a:solidFill>
                  <a:srgbClr val="000000"/>
                </a:solidFill>
                <a:latin typeface="VT323" panose="00000509000000000000" pitchFamily="49" charset="0"/>
              </a:rPr>
              <a:t>	</a:t>
            </a:r>
            <a:endParaRPr lang="en-US" sz="2800"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b="0" i="0" u="none" strike="noStrike" dirty="0">
              <a:solidFill>
                <a:srgbClr val="000000"/>
              </a:solidFill>
              <a:effectLst/>
              <a:latin typeface="VT323" panose="00000509000000000000" pitchFamily="49" charset="0"/>
            </a:endParaRP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endParaRPr lang="en-US" sz="2800" dirty="0">
              <a:solidFill>
                <a:srgbClr val="000000"/>
              </a:solidFill>
              <a:latin typeface="VT323" panose="00000509000000000000" pitchFamily="49" charset="0"/>
            </a:endParaRPr>
          </a:p>
          <a:p>
            <a:r>
              <a:rPr lang="en-US" sz="2800" dirty="0">
                <a:solidFill>
                  <a:srgbClr val="000000"/>
                </a:solidFill>
                <a:latin typeface="VT323" panose="00000509000000000000" pitchFamily="49" charset="0"/>
              </a:rPr>
              <a:t>	</a:t>
            </a:r>
          </a:p>
          <a:p>
            <a:r>
              <a:rPr lang="en-US" sz="2800" dirty="0">
                <a:solidFill>
                  <a:srgbClr val="000000"/>
                </a:solidFill>
                <a:latin typeface="VT323" panose="00000509000000000000" pitchFamily="49" charset="0"/>
              </a:rPr>
              <a:t>	</a:t>
            </a:r>
          </a:p>
          <a:p>
            <a:endParaRPr lang="en-US" sz="2800" dirty="0">
              <a:solidFill>
                <a:srgbClr val="000000"/>
              </a:solidFill>
              <a:latin typeface="VT323" panose="00000509000000000000" pitchFamily="49" charset="0"/>
            </a:endParaRPr>
          </a:p>
          <a:p>
            <a:r>
              <a:rPr lang="en-US" sz="2800" b="0" i="0" u="none" strike="noStrike" dirty="0">
                <a:solidFill>
                  <a:srgbClr val="000000"/>
                </a:solidFill>
                <a:effectLst/>
                <a:latin typeface="VT323" panose="00000509000000000000" pitchFamily="49" charset="0"/>
              </a:rPr>
              <a:t>&lt;/</a:t>
            </a:r>
            <a:r>
              <a:rPr lang="en-US" sz="2800" b="0" i="0" u="none" strike="noStrike" dirty="0">
                <a:solidFill>
                  <a:srgbClr val="FF0000"/>
                </a:solidFill>
                <a:effectLst/>
                <a:latin typeface="VT323" panose="00000509000000000000" pitchFamily="49" charset="0"/>
              </a:rPr>
              <a:t>section</a:t>
            </a:r>
            <a:r>
              <a:rPr lang="en-US" sz="2800" b="0" i="0" u="none" strike="noStrike" dirty="0">
                <a:solidFill>
                  <a:srgbClr val="000000"/>
                </a:solidFill>
                <a:effectLst/>
                <a:latin typeface="VT323" panose="00000509000000000000" pitchFamily="49" charset="0"/>
              </a:rPr>
              <a:t>&gt;</a:t>
            </a:r>
            <a:endParaRPr lang="vi-VN" sz="2800" dirty="0"/>
          </a:p>
        </p:txBody>
      </p:sp>
      <p:sp>
        <p:nvSpPr>
          <p:cNvPr id="6" name="Text Placeholder 7">
            <a:extLst>
              <a:ext uri="{FF2B5EF4-FFF2-40B4-BE49-F238E27FC236}">
                <a16:creationId xmlns:a16="http://schemas.microsoft.com/office/drawing/2014/main" id="{258938C7-5A35-4590-8B0C-ECC0DBB47EED}"/>
              </a:ext>
            </a:extLst>
          </p:cNvPr>
          <p:cNvSpPr txBox="1">
            <a:spLocks/>
          </p:cNvSpPr>
          <p:nvPr/>
        </p:nvSpPr>
        <p:spPr>
          <a:xfrm>
            <a:off x="1092200" y="1689259"/>
            <a:ext cx="4165600" cy="43677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r>
              <a:rPr lang="en-US" sz="3200" dirty="0">
                <a:highlight>
                  <a:srgbClr val="F9D7EA"/>
                </a:highlight>
                <a:latin typeface="VT323" panose="00000509000000000000" pitchFamily="49" charset="0"/>
              </a:rPr>
              <a:t>State:</a:t>
            </a:r>
          </a:p>
          <a:p>
            <a:pPr marL="112713" lvl="1" indent="114300" algn="just" fontAlgn="base">
              <a:buNone/>
            </a:pPr>
            <a:r>
              <a:rPr lang="vi-VN" sz="2800" dirty="0">
                <a:latin typeface="VT323" panose="00000509000000000000" pitchFamily="49" charset="0"/>
              </a:rPr>
              <a:t>lưu trữ các giá trị của component, khi state thay đổi thì component cũng được render lại.</a:t>
            </a:r>
          </a:p>
          <a:p>
            <a:pPr marL="0" indent="0">
              <a:buNone/>
            </a:pPr>
            <a:endParaRPr lang="en-US" sz="3200" dirty="0">
              <a:highlight>
                <a:srgbClr val="F9D7EA"/>
              </a:highlight>
              <a:latin typeface="VT323" panose="00000509000000000000" pitchFamily="49" charset="0"/>
            </a:endParaRPr>
          </a:p>
          <a:p>
            <a:pPr marL="0" indent="0">
              <a:buNone/>
            </a:pPr>
            <a:endParaRPr lang="en-US" sz="3200" dirty="0">
              <a:highlight>
                <a:srgbClr val="F9D7EA"/>
              </a:highlight>
              <a:latin typeface="VT323" panose="00000509000000000000" pitchFamily="49" charset="0"/>
            </a:endParaRPr>
          </a:p>
        </p:txBody>
      </p:sp>
      <p:sp>
        <p:nvSpPr>
          <p:cNvPr id="8" name="Text Placeholder 7">
            <a:extLst>
              <a:ext uri="{FF2B5EF4-FFF2-40B4-BE49-F238E27FC236}">
                <a16:creationId xmlns:a16="http://schemas.microsoft.com/office/drawing/2014/main" id="{D87311C1-FF0E-4035-9AA8-1FDD710E448D}"/>
              </a:ext>
            </a:extLst>
          </p:cNvPr>
          <p:cNvSpPr txBox="1">
            <a:spLocks/>
          </p:cNvSpPr>
          <p:nvPr/>
        </p:nvSpPr>
        <p:spPr>
          <a:xfrm>
            <a:off x="1092200" y="4275704"/>
            <a:ext cx="4611913" cy="73628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highlight>
                  <a:srgbClr val="F9D7EA"/>
                </a:highlight>
                <a:latin typeface="VT323" panose="00000509000000000000" pitchFamily="49" charset="0"/>
              </a:rPr>
              <a:t>Cú</a:t>
            </a:r>
            <a:r>
              <a:rPr lang="en-US" dirty="0">
                <a:highlight>
                  <a:srgbClr val="F9D7EA"/>
                </a:highlight>
                <a:latin typeface="VT323" panose="00000509000000000000" pitchFamily="49" charset="0"/>
              </a:rPr>
              <a:t> </a:t>
            </a:r>
            <a:r>
              <a:rPr lang="en-US" dirty="0" err="1">
                <a:highlight>
                  <a:srgbClr val="F9D7EA"/>
                </a:highlight>
                <a:latin typeface="VT323" panose="00000509000000000000" pitchFamily="49" charset="0"/>
              </a:rPr>
              <a:t>pháp</a:t>
            </a:r>
            <a:r>
              <a:rPr lang="en-US" dirty="0">
                <a:highlight>
                  <a:srgbClr val="F9D7EA"/>
                </a:highlight>
                <a:latin typeface="VT323" panose="00000509000000000000" pitchFamily="49" charset="0"/>
              </a:rPr>
              <a:t>:</a:t>
            </a:r>
            <a:r>
              <a:rPr lang="en-US" dirty="0">
                <a:latin typeface="VT323" panose="00000509000000000000" pitchFamily="49" charset="0"/>
              </a:rPr>
              <a:t> </a:t>
            </a:r>
            <a:r>
              <a:rPr lang="en-US" sz="3600" dirty="0" err="1">
                <a:solidFill>
                  <a:srgbClr val="FF0000"/>
                </a:solidFill>
                <a:latin typeface="VT323" panose="00000509000000000000" pitchFamily="49" charset="0"/>
              </a:rPr>
              <a:t>this.state.</a:t>
            </a:r>
            <a:r>
              <a:rPr lang="en-US" sz="3600" u="sng" dirty="0" err="1">
                <a:solidFill>
                  <a:srgbClr val="FF0000"/>
                </a:solidFill>
                <a:latin typeface="VT323" panose="00000509000000000000" pitchFamily="49" charset="0"/>
              </a:rPr>
              <a:t>propertyname</a:t>
            </a:r>
            <a:endParaRPr lang="en-US" u="sng" dirty="0">
              <a:solidFill>
                <a:srgbClr val="FF0000"/>
              </a:solidFill>
              <a:latin typeface="VT323" panose="00000509000000000000" pitchFamily="49" charset="0"/>
            </a:endParaRPr>
          </a:p>
        </p:txBody>
      </p:sp>
      <p:pic>
        <p:nvPicPr>
          <p:cNvPr id="9" name="Picture 8">
            <a:extLst>
              <a:ext uri="{FF2B5EF4-FFF2-40B4-BE49-F238E27FC236}">
                <a16:creationId xmlns:a16="http://schemas.microsoft.com/office/drawing/2014/main" id="{BFD5E105-E1A8-41F0-BC05-432ABD089414}"/>
              </a:ext>
            </a:extLst>
          </p:cNvPr>
          <p:cNvPicPr>
            <a:picLocks noChangeAspect="1"/>
          </p:cNvPicPr>
          <p:nvPr/>
        </p:nvPicPr>
        <p:blipFill>
          <a:blip r:embed="rId3"/>
          <a:stretch>
            <a:fillRect/>
          </a:stretch>
        </p:blipFill>
        <p:spPr>
          <a:xfrm>
            <a:off x="6096000" y="816013"/>
            <a:ext cx="5832235" cy="5610913"/>
          </a:xfrm>
          <a:prstGeom prst="rect">
            <a:avLst/>
          </a:prstGeom>
        </p:spPr>
      </p:pic>
    </p:spTree>
    <p:extLst>
      <p:ext uri="{BB962C8B-B14F-4D97-AF65-F5344CB8AC3E}">
        <p14:creationId xmlns:p14="http://schemas.microsoft.com/office/powerpoint/2010/main" val="31110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2"/>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Xử lý sự kiện</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106805" y="1559843"/>
            <a:ext cx="10694670" cy="1384995"/>
          </a:xfrm>
          <a:prstGeom prst="rect">
            <a:avLst/>
          </a:prstGeom>
          <a:noFill/>
        </p:spPr>
        <p:txBody>
          <a:bodyPr wrap="square" rtlCol="0">
            <a:spAutoFit/>
          </a:bodyPr>
          <a:lstStyle/>
          <a:p>
            <a:r>
              <a:rPr lang="vi-VN" sz="2800" dirty="0">
                <a:latin typeface="VT323" panose="00000509000000000000" pitchFamily="49" charset="0"/>
              </a:rPr>
              <a:t>Cũng giống như HTML, React có thể thực hiện các hành động dựa trên các sự kiện của người </a:t>
            </a:r>
            <a:r>
              <a:rPr lang="vi-VN" sz="2800">
                <a:latin typeface="VT323" panose="00000509000000000000" pitchFamily="49" charset="0"/>
              </a:rPr>
              <a:t>dùng.</a:t>
            </a:r>
            <a:r>
              <a:rPr lang="en-US" sz="2800" dirty="0">
                <a:latin typeface="VT323" panose="00000509000000000000" pitchFamily="49" charset="0"/>
              </a:rPr>
              <a:t> </a:t>
            </a:r>
            <a:r>
              <a:rPr lang="vi-VN" sz="2800">
                <a:latin typeface="VT323" panose="00000509000000000000" pitchFamily="49" charset="0"/>
              </a:rPr>
              <a:t>React </a:t>
            </a:r>
            <a:r>
              <a:rPr lang="vi-VN" sz="2800" dirty="0">
                <a:latin typeface="VT323" panose="00000509000000000000" pitchFamily="49" charset="0"/>
              </a:rPr>
              <a:t>có các sự kiện tương tự như HTML: nhấp chuột, thay đổi, di chuột, v.v.</a:t>
            </a:r>
            <a:endParaRPr lang="en-US" sz="2800" dirty="0">
              <a:latin typeface="VT323" panose="00000509000000000000" pitchFamily="49" charset="0"/>
            </a:endParaRPr>
          </a:p>
        </p:txBody>
      </p:sp>
      <p:grpSp>
        <p:nvGrpSpPr>
          <p:cNvPr id="4" name="Group 3">
            <a:extLst>
              <a:ext uri="{FF2B5EF4-FFF2-40B4-BE49-F238E27FC236}">
                <a16:creationId xmlns:a16="http://schemas.microsoft.com/office/drawing/2014/main" id="{48686721-DC75-4E08-99C1-56E254B29DC9}"/>
              </a:ext>
            </a:extLst>
          </p:cNvPr>
          <p:cNvGrpSpPr/>
          <p:nvPr/>
        </p:nvGrpSpPr>
        <p:grpSpPr>
          <a:xfrm>
            <a:off x="250749" y="3111520"/>
            <a:ext cx="12154603" cy="2795327"/>
            <a:chOff x="250749" y="3111520"/>
            <a:chExt cx="12154603" cy="2795327"/>
          </a:xfrm>
        </p:grpSpPr>
        <p:cxnSp>
          <p:nvCxnSpPr>
            <p:cNvPr id="11" name="Straight Connector 10">
              <a:extLst>
                <a:ext uri="{FF2B5EF4-FFF2-40B4-BE49-F238E27FC236}">
                  <a16:creationId xmlns:a16="http://schemas.microsoft.com/office/drawing/2014/main" id="{41C74513-81E4-408E-92B1-92748AD48AEF}"/>
                </a:ext>
              </a:extLst>
            </p:cNvPr>
            <p:cNvCxnSpPr>
              <a:cxnSpLocks/>
            </p:cNvCxnSpPr>
            <p:nvPr/>
          </p:nvCxnSpPr>
          <p:spPr>
            <a:xfrm flipH="1">
              <a:off x="6164576" y="3336168"/>
              <a:ext cx="1" cy="2457452"/>
            </a:xfrm>
            <a:prstGeom prst="line">
              <a:avLst/>
            </a:prstGeom>
            <a:ln w="57150">
              <a:solidFill>
                <a:srgbClr val="F9D7EA"/>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93482AF-50B3-4A37-9A0C-6D2EF646406E}"/>
                </a:ext>
              </a:extLst>
            </p:cNvPr>
            <p:cNvSpPr txBox="1"/>
            <p:nvPr/>
          </p:nvSpPr>
          <p:spPr>
            <a:xfrm>
              <a:off x="2971800" y="3136612"/>
              <a:ext cx="838691" cy="584775"/>
            </a:xfrm>
            <a:prstGeom prst="rect">
              <a:avLst/>
            </a:prstGeom>
            <a:noFill/>
          </p:spPr>
          <p:txBody>
            <a:bodyPr wrap="none" rtlCol="0">
              <a:spAutoFit/>
            </a:bodyPr>
            <a:lstStyle/>
            <a:p>
              <a:r>
                <a:rPr lang="en-US" sz="3200">
                  <a:highlight>
                    <a:srgbClr val="F9D7EA"/>
                  </a:highlight>
                  <a:latin typeface="VT323" panose="00000509000000000000" pitchFamily="49" charset="0"/>
                </a:rPr>
                <a:t>HTML</a:t>
              </a:r>
              <a:endParaRPr lang="vi-VN" sz="3200">
                <a:highlight>
                  <a:srgbClr val="F9D7EA"/>
                </a:highlight>
                <a:latin typeface="VT323" panose="00000509000000000000" pitchFamily="49" charset="0"/>
              </a:endParaRPr>
            </a:p>
          </p:txBody>
        </p:sp>
        <p:sp>
          <p:nvSpPr>
            <p:cNvPr id="13" name="TextBox 12">
              <a:extLst>
                <a:ext uri="{FF2B5EF4-FFF2-40B4-BE49-F238E27FC236}">
                  <a16:creationId xmlns:a16="http://schemas.microsoft.com/office/drawing/2014/main" id="{319FAFA8-1E0C-4708-B283-AEEB874BE4F3}"/>
                </a:ext>
              </a:extLst>
            </p:cNvPr>
            <p:cNvSpPr txBox="1"/>
            <p:nvPr/>
          </p:nvSpPr>
          <p:spPr>
            <a:xfrm>
              <a:off x="8381508" y="3111520"/>
              <a:ext cx="1002197" cy="584775"/>
            </a:xfrm>
            <a:prstGeom prst="rect">
              <a:avLst/>
            </a:prstGeom>
            <a:noFill/>
          </p:spPr>
          <p:txBody>
            <a:bodyPr wrap="none" rtlCol="0">
              <a:spAutoFit/>
            </a:bodyPr>
            <a:lstStyle/>
            <a:p>
              <a:r>
                <a:rPr lang="en-US" sz="3200">
                  <a:highlight>
                    <a:srgbClr val="F9D7EA"/>
                  </a:highlight>
                  <a:latin typeface="VT323" panose="00000509000000000000" pitchFamily="49" charset="0"/>
                </a:rPr>
                <a:t>REACT</a:t>
              </a:r>
              <a:endParaRPr lang="vi-VN" sz="3200">
                <a:highlight>
                  <a:srgbClr val="F9D7EA"/>
                </a:highlight>
                <a:latin typeface="VT323" panose="00000509000000000000" pitchFamily="49" charset="0"/>
              </a:endParaRPr>
            </a:p>
          </p:txBody>
        </p:sp>
        <p:sp>
          <p:nvSpPr>
            <p:cNvPr id="14" name="Content Placeholder 3">
              <a:extLst>
                <a:ext uri="{FF2B5EF4-FFF2-40B4-BE49-F238E27FC236}">
                  <a16:creationId xmlns:a16="http://schemas.microsoft.com/office/drawing/2014/main" id="{F194CDC6-4E9E-4CC0-975A-6AFA9824EE18}"/>
                </a:ext>
              </a:extLst>
            </p:cNvPr>
            <p:cNvSpPr txBox="1">
              <a:spLocks/>
            </p:cNvSpPr>
            <p:nvPr/>
          </p:nvSpPr>
          <p:spPr>
            <a:xfrm>
              <a:off x="250749" y="3784331"/>
              <a:ext cx="6161477" cy="2121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FF0000"/>
                  </a:solidFill>
                  <a:latin typeface="VT323" panose="00000509000000000000" pitchFamily="49" charset="0"/>
                  <a:cs typeface="Times New Roman" panose="02020603050405020304" pitchFamily="18" charset="0"/>
                </a:rPr>
                <a:t>onclick</a:t>
              </a:r>
            </a:p>
            <a:p>
              <a:pPr marL="0" indent="0">
                <a:buNone/>
              </a:pPr>
              <a:r>
                <a:rPr lang="en-US">
                  <a:latin typeface="VT323" panose="00000509000000000000" pitchFamily="49" charset="0"/>
                  <a:cs typeface="Times New Roman" panose="02020603050405020304" pitchFamily="18" charset="0"/>
                </a:rPr>
                <a:t>Cú pháp: </a:t>
              </a:r>
              <a:r>
                <a:rPr lang="en-US">
                  <a:solidFill>
                    <a:srgbClr val="FF0000"/>
                  </a:solidFill>
                  <a:latin typeface="VT323" panose="00000509000000000000" pitchFamily="49" charset="0"/>
                  <a:cs typeface="Times New Roman" panose="02020603050405020304" pitchFamily="18" charset="0"/>
                </a:rPr>
                <a:t>onclick=“shoot()”</a:t>
              </a:r>
            </a:p>
            <a:p>
              <a:pPr marL="0" indent="0">
                <a:buNone/>
              </a:pPr>
              <a:r>
                <a:rPr lang="en-US" b="1" u="sng">
                  <a:latin typeface="VT323" panose="00000509000000000000" pitchFamily="49" charset="0"/>
                  <a:cs typeface="Times New Roman" panose="02020603050405020304" pitchFamily="18" charset="0"/>
                </a:rPr>
                <a:t>Ví dụ:</a:t>
              </a:r>
            </a:p>
            <a:p>
              <a:pPr marL="0" indent="0">
                <a:buFont typeface="Arial" panose="020B0604020202020204" pitchFamily="34" charset="0"/>
                <a:buNone/>
              </a:pPr>
              <a:r>
                <a:rPr lang="en-US">
                  <a:latin typeface="VT323" panose="00000509000000000000" pitchFamily="49" charset="0"/>
                  <a:cs typeface="Times New Roman" panose="02020603050405020304" pitchFamily="18" charset="0"/>
                </a:rPr>
                <a:t>&lt;button </a:t>
              </a:r>
              <a:r>
                <a:rPr lang="en-US">
                  <a:solidFill>
                    <a:srgbClr val="FF0000"/>
                  </a:solidFill>
                  <a:latin typeface="VT323" panose="00000509000000000000" pitchFamily="49" charset="0"/>
                  <a:cs typeface="Times New Roman" panose="02020603050405020304" pitchFamily="18" charset="0"/>
                </a:rPr>
                <a:t>onclick</a:t>
              </a:r>
              <a:r>
                <a:rPr lang="en-US">
                  <a:latin typeface="VT323" panose="00000509000000000000" pitchFamily="49" charset="0"/>
                  <a:cs typeface="Times New Roman" panose="02020603050405020304" pitchFamily="18" charset="0"/>
                </a:rPr>
                <a:t>="shoot()"&gt;Hello&lt;/button&gt;</a:t>
              </a:r>
              <a:endParaRPr lang="en-US" dirty="0">
                <a:latin typeface="VT323" panose="00000509000000000000" pitchFamily="49" charset="0"/>
                <a:cs typeface="Times New Roman" panose="02020603050405020304" pitchFamily="18" charset="0"/>
              </a:endParaRPr>
            </a:p>
          </p:txBody>
        </p:sp>
        <p:sp>
          <p:nvSpPr>
            <p:cNvPr id="15" name="Content Placeholder 3">
              <a:extLst>
                <a:ext uri="{FF2B5EF4-FFF2-40B4-BE49-F238E27FC236}">
                  <a16:creationId xmlns:a16="http://schemas.microsoft.com/office/drawing/2014/main" id="{D423F50C-A05B-434F-8D5E-A30B19663A21}"/>
                </a:ext>
              </a:extLst>
            </p:cNvPr>
            <p:cNvSpPr txBox="1">
              <a:spLocks/>
            </p:cNvSpPr>
            <p:nvPr/>
          </p:nvSpPr>
          <p:spPr>
            <a:xfrm>
              <a:off x="6243875" y="3785234"/>
              <a:ext cx="6161477" cy="2121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FF0000"/>
                  </a:solidFill>
                  <a:latin typeface="VT323" panose="00000509000000000000" pitchFamily="49" charset="0"/>
                  <a:cs typeface="Times New Roman" panose="02020603050405020304" pitchFamily="18" charset="0"/>
                </a:rPr>
                <a:t>onClick</a:t>
              </a:r>
            </a:p>
            <a:p>
              <a:pPr marL="0" indent="0">
                <a:buNone/>
              </a:pPr>
              <a:r>
                <a:rPr lang="en-US">
                  <a:latin typeface="VT323" panose="00000509000000000000" pitchFamily="49" charset="0"/>
                  <a:cs typeface="Times New Roman" panose="02020603050405020304" pitchFamily="18" charset="0"/>
                </a:rPr>
                <a:t>Cú pháp: </a:t>
              </a:r>
              <a:r>
                <a:rPr lang="en-US">
                  <a:solidFill>
                    <a:srgbClr val="FF0000"/>
                  </a:solidFill>
                  <a:latin typeface="VT323" panose="00000509000000000000" pitchFamily="49" charset="0"/>
                  <a:cs typeface="Times New Roman" panose="02020603050405020304" pitchFamily="18" charset="0"/>
                </a:rPr>
                <a:t>onClick={shoot}</a:t>
              </a:r>
            </a:p>
            <a:p>
              <a:pPr marL="0" indent="0">
                <a:buNone/>
              </a:pPr>
              <a:r>
                <a:rPr lang="en-US" b="1" u="sng">
                  <a:latin typeface="VT323" panose="00000509000000000000" pitchFamily="49" charset="0"/>
                  <a:cs typeface="Times New Roman" panose="02020603050405020304" pitchFamily="18" charset="0"/>
                </a:rPr>
                <a:t>Ví dụ:</a:t>
              </a:r>
            </a:p>
            <a:p>
              <a:pPr marL="0" indent="0">
                <a:buFont typeface="Arial" panose="020B0604020202020204" pitchFamily="34" charset="0"/>
                <a:buNone/>
              </a:pPr>
              <a:r>
                <a:rPr lang="en-US">
                  <a:latin typeface="VT323" panose="00000509000000000000" pitchFamily="49" charset="0"/>
                  <a:cs typeface="Times New Roman" panose="02020603050405020304" pitchFamily="18" charset="0"/>
                </a:rPr>
                <a:t>&lt;button </a:t>
              </a:r>
              <a:r>
                <a:rPr lang="en-US">
                  <a:solidFill>
                    <a:srgbClr val="FF0000"/>
                  </a:solidFill>
                  <a:latin typeface="VT323" panose="00000509000000000000" pitchFamily="49" charset="0"/>
                  <a:cs typeface="Times New Roman" panose="02020603050405020304" pitchFamily="18" charset="0"/>
                </a:rPr>
                <a:t>onClick</a:t>
              </a:r>
              <a:r>
                <a:rPr lang="en-US">
                  <a:latin typeface="VT323" panose="00000509000000000000" pitchFamily="49" charset="0"/>
                  <a:cs typeface="Times New Roman" panose="02020603050405020304" pitchFamily="18" charset="0"/>
                </a:rPr>
                <a:t>={shoot}&gt;Hello&lt;/button&gt;</a:t>
              </a:r>
              <a:endParaRPr lang="en-US" dirty="0">
                <a:latin typeface="VT323" panose="00000509000000000000" pitchFamily="49" charset="0"/>
                <a:cs typeface="Times New Roman" panose="02020603050405020304" pitchFamily="18" charset="0"/>
              </a:endParaRPr>
            </a:p>
          </p:txBody>
        </p:sp>
      </p:grpSp>
    </p:spTree>
    <p:extLst>
      <p:ext uri="{BB962C8B-B14F-4D97-AF65-F5344CB8AC3E}">
        <p14:creationId xmlns:p14="http://schemas.microsoft.com/office/powerpoint/2010/main" val="3838414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49"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Xử lý sự kiện</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106805" y="1559843"/>
            <a:ext cx="10694670" cy="523220"/>
          </a:xfrm>
          <a:prstGeom prst="rect">
            <a:avLst/>
          </a:prstGeom>
          <a:noFill/>
        </p:spPr>
        <p:txBody>
          <a:bodyPr wrap="square" rtlCol="0">
            <a:spAutoFit/>
          </a:bodyPr>
          <a:lstStyle/>
          <a:p>
            <a:r>
              <a:rPr lang="vi-VN" sz="2800">
                <a:latin typeface="VT323" panose="00000509000000000000" pitchFamily="49" charset="0"/>
              </a:rPr>
              <a:t>Cách tốt nhất là đặt trình sử lí sự kiện vào trong </a:t>
            </a:r>
            <a:r>
              <a:rPr lang="vi-VN" sz="2800">
                <a:solidFill>
                  <a:srgbClr val="FF0000"/>
                </a:solidFill>
                <a:latin typeface="VT323" panose="00000509000000000000" pitchFamily="49" charset="0"/>
              </a:rPr>
              <a:t>class component</a:t>
            </a:r>
            <a:endParaRPr lang="vi-VN" sz="2800" dirty="0">
              <a:solidFill>
                <a:srgbClr val="FF0000"/>
              </a:solidFill>
              <a:latin typeface="VT323" panose="00000509000000000000" pitchFamily="49" charset="0"/>
            </a:endParaRPr>
          </a:p>
        </p:txBody>
      </p:sp>
      <p:pic>
        <p:nvPicPr>
          <p:cNvPr id="12" name="Picture 11">
            <a:extLst>
              <a:ext uri="{FF2B5EF4-FFF2-40B4-BE49-F238E27FC236}">
                <a16:creationId xmlns:a16="http://schemas.microsoft.com/office/drawing/2014/main" id="{3CCEBF89-BD1A-4B4C-8AD8-7472B2DDB240}"/>
              </a:ext>
            </a:extLst>
          </p:cNvPr>
          <p:cNvPicPr>
            <a:picLocks noChangeAspect="1"/>
          </p:cNvPicPr>
          <p:nvPr/>
        </p:nvPicPr>
        <p:blipFill>
          <a:blip r:embed="rId3"/>
          <a:stretch>
            <a:fillRect/>
          </a:stretch>
        </p:blipFill>
        <p:spPr>
          <a:xfrm>
            <a:off x="2305650" y="2276475"/>
            <a:ext cx="7580699" cy="3541157"/>
          </a:xfrm>
          <a:prstGeom prst="rect">
            <a:avLst/>
          </a:prstGeom>
        </p:spPr>
      </p:pic>
    </p:spTree>
    <p:extLst>
      <p:ext uri="{BB962C8B-B14F-4D97-AF65-F5344CB8AC3E}">
        <p14:creationId xmlns:p14="http://schemas.microsoft.com/office/powerpoint/2010/main" val="3767374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Ràng buộc “this”</a:t>
            </a:r>
            <a:r>
              <a:rPr lang="en-US" sz="4000" b="0" i="0" u="none" strike="noStrike">
                <a:solidFill>
                  <a:srgbClr val="000000"/>
                </a:solidFill>
                <a:effectLst/>
                <a:latin typeface="VT323" panose="00000509000000000000" pitchFamily="49" charset="0"/>
              </a:rPr>
              <a:t>&lt;</a:t>
            </a:r>
            <a:r>
              <a:rPr lang="en-US" sz="2800" b="0" i="0" u="none" strike="noStrike">
                <a:solidFill>
                  <a:srgbClr val="000000"/>
                </a:solidFill>
                <a:effectLst/>
                <a:latin typeface="VT323" panose="00000509000000000000" pitchFamily="49" charset="0"/>
              </a:rPr>
              <a: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106805" y="1559843"/>
            <a:ext cx="10694670" cy="954107"/>
          </a:xfrm>
          <a:prstGeom prst="rect">
            <a:avLst/>
          </a:prstGeom>
          <a:noFill/>
        </p:spPr>
        <p:txBody>
          <a:bodyPr wrap="square" rtlCol="0">
            <a:spAutoFit/>
          </a:bodyPr>
          <a:lstStyle/>
          <a:p>
            <a:r>
              <a:rPr lang="vi-VN" sz="2800">
                <a:latin typeface="VT323" panose="00000509000000000000" pitchFamily="49" charset="0"/>
              </a:rPr>
              <a:t>Đối với các phương thức trong React, từ khóa phải đại diện cho component sở hữu phương thức</a:t>
            </a:r>
            <a:r>
              <a:rPr lang="vi-VN" sz="2800">
                <a:solidFill>
                  <a:srgbClr val="FF0000"/>
                </a:solidFill>
                <a:latin typeface="VT323" panose="00000509000000000000" pitchFamily="49" charset="0"/>
              </a:rPr>
              <a:t>.this</a:t>
            </a:r>
          </a:p>
        </p:txBody>
      </p:sp>
      <p:sp>
        <p:nvSpPr>
          <p:cNvPr id="6" name="TextBox 5">
            <a:extLst>
              <a:ext uri="{FF2B5EF4-FFF2-40B4-BE49-F238E27FC236}">
                <a16:creationId xmlns:a16="http://schemas.microsoft.com/office/drawing/2014/main" id="{2B6A3F28-BC60-4089-8177-437FA1D65620}"/>
              </a:ext>
            </a:extLst>
          </p:cNvPr>
          <p:cNvSpPr txBox="1"/>
          <p:nvPr/>
        </p:nvSpPr>
        <p:spPr>
          <a:xfrm>
            <a:off x="1106805" y="2598068"/>
            <a:ext cx="2807970" cy="523220"/>
          </a:xfrm>
          <a:prstGeom prst="rect">
            <a:avLst/>
          </a:prstGeom>
          <a:noFill/>
        </p:spPr>
        <p:txBody>
          <a:bodyPr wrap="square" rtlCol="0">
            <a:spAutoFit/>
          </a:bodyPr>
          <a:lstStyle/>
          <a:p>
            <a:r>
              <a:rPr lang="vi-VN" sz="2800">
                <a:highlight>
                  <a:srgbClr val="F9D7EA"/>
                </a:highlight>
                <a:latin typeface="VT323" panose="00000509000000000000" pitchFamily="49" charset="0"/>
              </a:rPr>
              <a:t>Hàm mũi tên this</a:t>
            </a:r>
          </a:p>
        </p:txBody>
      </p:sp>
      <p:sp>
        <p:nvSpPr>
          <p:cNvPr id="7" name="TextBox 6">
            <a:extLst>
              <a:ext uri="{FF2B5EF4-FFF2-40B4-BE49-F238E27FC236}">
                <a16:creationId xmlns:a16="http://schemas.microsoft.com/office/drawing/2014/main" id="{11786850-F7E0-49BE-AFAC-974B39266254}"/>
              </a:ext>
            </a:extLst>
          </p:cNvPr>
          <p:cNvSpPr txBox="1"/>
          <p:nvPr/>
        </p:nvSpPr>
        <p:spPr>
          <a:xfrm>
            <a:off x="7050405" y="2598068"/>
            <a:ext cx="3817620" cy="523220"/>
          </a:xfrm>
          <a:prstGeom prst="rect">
            <a:avLst/>
          </a:prstGeom>
          <a:noFill/>
        </p:spPr>
        <p:txBody>
          <a:bodyPr wrap="square" rtlCol="0">
            <a:spAutoFit/>
          </a:bodyPr>
          <a:lstStyle/>
          <a:p>
            <a:r>
              <a:rPr lang="vi-VN" sz="2800">
                <a:highlight>
                  <a:srgbClr val="F9D7EA"/>
                </a:highlight>
                <a:latin typeface="VT323" panose="00000509000000000000" pitchFamily="49" charset="0"/>
              </a:rPr>
              <a:t>Phương thức this.bind()</a:t>
            </a:r>
          </a:p>
        </p:txBody>
      </p:sp>
      <p:pic>
        <p:nvPicPr>
          <p:cNvPr id="8" name="Content Placeholder 8">
            <a:extLst>
              <a:ext uri="{FF2B5EF4-FFF2-40B4-BE49-F238E27FC236}">
                <a16:creationId xmlns:a16="http://schemas.microsoft.com/office/drawing/2014/main" id="{A32C44F1-A48E-4C51-97C9-CA621F3C2801}"/>
              </a:ext>
            </a:extLst>
          </p:cNvPr>
          <p:cNvPicPr>
            <a:picLocks noChangeAspect="1"/>
          </p:cNvPicPr>
          <p:nvPr/>
        </p:nvPicPr>
        <p:blipFill>
          <a:blip r:embed="rId3"/>
          <a:stretch>
            <a:fillRect/>
          </a:stretch>
        </p:blipFill>
        <p:spPr>
          <a:xfrm>
            <a:off x="769938" y="3205406"/>
            <a:ext cx="5770597" cy="2923049"/>
          </a:xfrm>
          <a:prstGeom prst="rect">
            <a:avLst/>
          </a:prstGeom>
        </p:spPr>
      </p:pic>
      <p:pic>
        <p:nvPicPr>
          <p:cNvPr id="9" name="Content Placeholder 9">
            <a:extLst>
              <a:ext uri="{FF2B5EF4-FFF2-40B4-BE49-F238E27FC236}">
                <a16:creationId xmlns:a16="http://schemas.microsoft.com/office/drawing/2014/main" id="{3143933B-6370-4F75-A933-FB9732A7822D}"/>
              </a:ext>
            </a:extLst>
          </p:cNvPr>
          <p:cNvPicPr>
            <a:picLocks noChangeAspect="1"/>
          </p:cNvPicPr>
          <p:nvPr/>
        </p:nvPicPr>
        <p:blipFill>
          <a:blip r:embed="rId4"/>
          <a:stretch>
            <a:fillRect/>
          </a:stretch>
        </p:blipFill>
        <p:spPr>
          <a:xfrm>
            <a:off x="6867525" y="3205406"/>
            <a:ext cx="5029200" cy="3101188"/>
          </a:xfrm>
          <a:prstGeom prst="rect">
            <a:avLst/>
          </a:prstGeom>
        </p:spPr>
      </p:pic>
    </p:spTree>
    <p:extLst>
      <p:ext uri="{BB962C8B-B14F-4D97-AF65-F5344CB8AC3E}">
        <p14:creationId xmlns:p14="http://schemas.microsoft.com/office/powerpoint/2010/main" val="426531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Truyền Tham số vào Hàm bắt Sự kiện</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106805" y="1559843"/>
            <a:ext cx="10694670" cy="1384995"/>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VT323" panose="00000509000000000000" pitchFamily="49" charset="0"/>
              </a:rPr>
              <a:t>Bên trong một vòng lặp, người ta thường muốn truyền thêm một parameter cho một event handler. Ví dụ như, nếu id là ID của dòng (row), thì 2 dòng code bên dưới:</a:t>
            </a:r>
          </a:p>
        </p:txBody>
      </p:sp>
      <p:pic>
        <p:nvPicPr>
          <p:cNvPr id="11" name="Picture 10">
            <a:extLst>
              <a:ext uri="{FF2B5EF4-FFF2-40B4-BE49-F238E27FC236}">
                <a16:creationId xmlns:a16="http://schemas.microsoft.com/office/drawing/2014/main" id="{4A8CED0A-9B45-472E-A427-25CFCCF9C0A5}"/>
              </a:ext>
            </a:extLst>
          </p:cNvPr>
          <p:cNvPicPr>
            <a:picLocks noChangeAspect="1"/>
          </p:cNvPicPr>
          <p:nvPr/>
        </p:nvPicPr>
        <p:blipFill>
          <a:blip r:embed="rId3"/>
          <a:stretch>
            <a:fillRect/>
          </a:stretch>
        </p:blipFill>
        <p:spPr>
          <a:xfrm>
            <a:off x="1621155" y="3017384"/>
            <a:ext cx="7244442" cy="823232"/>
          </a:xfrm>
          <a:prstGeom prst="rect">
            <a:avLst/>
          </a:prstGeom>
        </p:spPr>
      </p:pic>
      <p:sp>
        <p:nvSpPr>
          <p:cNvPr id="12" name="TextBox 11">
            <a:extLst>
              <a:ext uri="{FF2B5EF4-FFF2-40B4-BE49-F238E27FC236}">
                <a16:creationId xmlns:a16="http://schemas.microsoft.com/office/drawing/2014/main" id="{C1B83D60-558F-4CB6-89FD-CAC2AA18ED1A}"/>
              </a:ext>
            </a:extLst>
          </p:cNvPr>
          <p:cNvSpPr txBox="1"/>
          <p:nvPr/>
        </p:nvSpPr>
        <p:spPr>
          <a:xfrm>
            <a:off x="1106805" y="4026818"/>
            <a:ext cx="10694670" cy="1815882"/>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VT323" panose="00000509000000000000" pitchFamily="49" charset="0"/>
              </a:rPr>
              <a:t>Trong cả hai trường hợp, tham số e, đại diện cho sự kiện React, sẽ được truyền là tham số thứ hai sau số định danh. Với hàm rút gọn, chúng ta phải truyền nó trực tiếp, nhưng với bind thì những tham số còn lại sẽ tự động nối tiếp.</a:t>
            </a:r>
          </a:p>
        </p:txBody>
      </p:sp>
    </p:spTree>
    <p:extLst>
      <p:ext uri="{BB962C8B-B14F-4D97-AF65-F5344CB8AC3E}">
        <p14:creationId xmlns:p14="http://schemas.microsoft.com/office/powerpoint/2010/main" val="3402738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Form</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106805" y="1559843"/>
            <a:ext cx="10694670" cy="1384995"/>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VT323" panose="00000509000000000000" pitchFamily="49" charset="0"/>
              </a:rPr>
              <a:t>Trong React, HTML form element sẽ hoạt động hơi khác một chút so với các DOM element còn lại, form element sẽ giữ và tự xử lí một số state nội bộ (internal state) của riêng nó. </a:t>
            </a:r>
          </a:p>
        </p:txBody>
      </p:sp>
      <p:sp>
        <p:nvSpPr>
          <p:cNvPr id="12" name="TextBox 11">
            <a:extLst>
              <a:ext uri="{FF2B5EF4-FFF2-40B4-BE49-F238E27FC236}">
                <a16:creationId xmlns:a16="http://schemas.microsoft.com/office/drawing/2014/main" id="{C1B83D60-558F-4CB6-89FD-CAC2AA18ED1A}"/>
              </a:ext>
            </a:extLst>
          </p:cNvPr>
          <p:cNvSpPr txBox="1"/>
          <p:nvPr/>
        </p:nvSpPr>
        <p:spPr>
          <a:xfrm>
            <a:off x="1106805" y="2944838"/>
            <a:ext cx="10694670" cy="523220"/>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VT323" panose="00000509000000000000" pitchFamily="49" charset="0"/>
              </a:rPr>
              <a:t>Ví dụ như form dưới đây trong HTML sẽ nhận vào giá trị của input name.</a:t>
            </a:r>
          </a:p>
        </p:txBody>
      </p:sp>
      <p:pic>
        <p:nvPicPr>
          <p:cNvPr id="8" name="Picture 7">
            <a:extLst>
              <a:ext uri="{FF2B5EF4-FFF2-40B4-BE49-F238E27FC236}">
                <a16:creationId xmlns:a16="http://schemas.microsoft.com/office/drawing/2014/main" id="{9534FAF8-3739-4252-A01A-4F99F7414B16}"/>
              </a:ext>
            </a:extLst>
          </p:cNvPr>
          <p:cNvPicPr>
            <a:picLocks noChangeAspect="1"/>
          </p:cNvPicPr>
          <p:nvPr/>
        </p:nvPicPr>
        <p:blipFill>
          <a:blip r:embed="rId3"/>
          <a:stretch>
            <a:fillRect/>
          </a:stretch>
        </p:blipFill>
        <p:spPr>
          <a:xfrm>
            <a:off x="1669478" y="3542803"/>
            <a:ext cx="9199097" cy="2620500"/>
          </a:xfrm>
          <a:prstGeom prst="rect">
            <a:avLst/>
          </a:prstGeom>
        </p:spPr>
      </p:pic>
    </p:spTree>
    <p:extLst>
      <p:ext uri="{BB962C8B-B14F-4D97-AF65-F5344CB8AC3E}">
        <p14:creationId xmlns:p14="http://schemas.microsoft.com/office/powerpoint/2010/main" val="385633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Controlled Components</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043940" y="2154436"/>
            <a:ext cx="10481310" cy="3539430"/>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VT323" panose="00000509000000000000" pitchFamily="49" charset="0"/>
              </a:rPr>
              <a:t>Trong HTML, các form element như &lt;</a:t>
            </a:r>
            <a:r>
              <a:rPr lang="vi-VN" sz="2800">
                <a:solidFill>
                  <a:srgbClr val="FF0000"/>
                </a:solidFill>
                <a:latin typeface="VT323" panose="00000509000000000000" pitchFamily="49" charset="0"/>
              </a:rPr>
              <a:t>input</a:t>
            </a:r>
            <a:r>
              <a:rPr lang="vi-VN" sz="2800">
                <a:latin typeface="VT323" panose="00000509000000000000" pitchFamily="49" charset="0"/>
              </a:rPr>
              <a:t>&gt;, &lt;</a:t>
            </a:r>
            <a:r>
              <a:rPr lang="vi-VN" sz="2800">
                <a:solidFill>
                  <a:srgbClr val="FF0000"/>
                </a:solidFill>
                <a:latin typeface="VT323" panose="00000509000000000000" pitchFamily="49" charset="0"/>
              </a:rPr>
              <a:t>textarea</a:t>
            </a:r>
            <a:r>
              <a:rPr lang="vi-VN" sz="2800">
                <a:latin typeface="VT323" panose="00000509000000000000" pitchFamily="49" charset="0"/>
              </a:rPr>
              <a:t>&gt;, hay &lt;</a:t>
            </a:r>
            <a:r>
              <a:rPr lang="vi-VN" sz="2800">
                <a:solidFill>
                  <a:srgbClr val="FF0000"/>
                </a:solidFill>
                <a:latin typeface="VT323" panose="00000509000000000000" pitchFamily="49" charset="0"/>
              </a:rPr>
              <a:t>select</a:t>
            </a:r>
            <a:r>
              <a:rPr lang="vi-VN" sz="2800">
                <a:latin typeface="VT323" panose="00000509000000000000" pitchFamily="49" charset="0"/>
              </a:rPr>
              <a:t>&gt; thông thường sẽ tự quản lý trạng thái của chúng và tự động cập nhật dựa trên dữ liệu người dùng nhập vào. </a:t>
            </a:r>
            <a:endParaRPr lang="en-US" sz="2800">
              <a:latin typeface="VT323" panose="00000509000000000000" pitchFamily="49" charset="0"/>
            </a:endParaRPr>
          </a:p>
          <a:p>
            <a:endParaRPr lang="en-US" sz="2800">
              <a:latin typeface="VT323" panose="00000509000000000000" pitchFamily="49" charset="0"/>
            </a:endParaRPr>
          </a:p>
          <a:p>
            <a:pPr marL="457200" indent="-457200">
              <a:buFont typeface="Arial" panose="020B0604020202020204" pitchFamily="34" charset="0"/>
              <a:buChar char="•"/>
            </a:pPr>
            <a:r>
              <a:rPr lang="vi-VN" sz="2800">
                <a:latin typeface="VT323" panose="00000509000000000000" pitchFamily="49" charset="0"/>
              </a:rPr>
              <a:t>Còn với React, các trạng thái thay đổi (mutable state) thì sẽ được giữ trong state của component, và chỉ được cập nhật khi sử dụng hàm </a:t>
            </a:r>
            <a:r>
              <a:rPr lang="vi-VN" sz="2800">
                <a:solidFill>
                  <a:srgbClr val="FF0000"/>
                </a:solidFill>
                <a:latin typeface="VT323" panose="00000509000000000000" pitchFamily="49" charset="0"/>
              </a:rPr>
              <a:t>setState()</a:t>
            </a:r>
            <a:r>
              <a:rPr lang="vi-VN" sz="2800">
                <a:latin typeface="VT323" panose="00000509000000000000" pitchFamily="49" charset="0"/>
              </a:rPr>
              <a:t>.</a:t>
            </a:r>
          </a:p>
          <a:p>
            <a:pPr marL="457200" indent="-457200">
              <a:buFont typeface="Arial" panose="020B0604020202020204" pitchFamily="34" charset="0"/>
              <a:buChar char="•"/>
            </a:pPr>
            <a:endParaRPr lang="vi-VN" sz="2800">
              <a:latin typeface="VT323" panose="00000509000000000000" pitchFamily="49" charset="0"/>
            </a:endParaRPr>
          </a:p>
        </p:txBody>
      </p:sp>
    </p:spTree>
    <p:extLst>
      <p:ext uri="{BB962C8B-B14F-4D97-AF65-F5344CB8AC3E}">
        <p14:creationId xmlns:p14="http://schemas.microsoft.com/office/powerpoint/2010/main" val="278071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Controlled Components</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043940" y="2154436"/>
            <a:ext cx="10481310" cy="2246769"/>
          </a:xfrm>
          <a:prstGeom prst="rect">
            <a:avLst/>
          </a:prstGeom>
          <a:noFill/>
        </p:spPr>
        <p:txBody>
          <a:bodyPr wrap="square" rtlCol="0">
            <a:spAutoFit/>
          </a:bodyPr>
          <a:lstStyle/>
          <a:p>
            <a:endParaRPr lang="en-US" sz="2800">
              <a:latin typeface="VT323" panose="00000509000000000000" pitchFamily="49" charset="0"/>
            </a:endParaRPr>
          </a:p>
          <a:p>
            <a:pPr marL="457200" indent="-457200">
              <a:buFont typeface="Arial" panose="020B0604020202020204" pitchFamily="34" charset="0"/>
              <a:buChar char="•"/>
            </a:pPr>
            <a:r>
              <a:rPr lang="vi-VN" sz="2800">
                <a:latin typeface="VT323" panose="00000509000000000000" pitchFamily="49" charset="0"/>
              </a:rPr>
              <a:t>Component khi thực hiện render một form element sẽ kiểm soát được điều gì đang xảy ra với form element khi mà user nhập vào. Một input form element mà giá trị của nó được điều khiển bởi React bằng phương pháp đã nêu phía trên, được gọi là một “</a:t>
            </a:r>
            <a:r>
              <a:rPr lang="vi-VN" sz="2800">
                <a:highlight>
                  <a:srgbClr val="F9D7EA"/>
                </a:highlight>
                <a:latin typeface="VT323" panose="00000509000000000000" pitchFamily="49" charset="0"/>
              </a:rPr>
              <a:t>controlled component</a:t>
            </a:r>
            <a:r>
              <a:rPr lang="vi-VN" sz="2800">
                <a:latin typeface="VT323" panose="00000509000000000000" pitchFamily="49" charset="0"/>
              </a:rPr>
              <a:t>”.</a:t>
            </a:r>
          </a:p>
        </p:txBody>
      </p:sp>
    </p:spTree>
    <p:extLst>
      <p:ext uri="{BB962C8B-B14F-4D97-AF65-F5344CB8AC3E}">
        <p14:creationId xmlns:p14="http://schemas.microsoft.com/office/powerpoint/2010/main" val="1104543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57AE8D-CF3F-4029-ACDE-6611627ED269}"/>
              </a:ext>
            </a:extLst>
          </p:cNvPr>
          <p:cNvSpPr/>
          <p:nvPr/>
        </p:nvSpPr>
        <p:spPr>
          <a:xfrm>
            <a:off x="49744" y="35719"/>
            <a:ext cx="5287432" cy="4374292"/>
          </a:xfrm>
          <a:prstGeom prst="rect">
            <a:avLst/>
          </a:prstGeom>
          <a:solidFill>
            <a:srgbClr val="4AD5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37D35C84-EE97-4022-8F41-E9B3D40E1F78}"/>
              </a:ext>
            </a:extLst>
          </p:cNvPr>
          <p:cNvPicPr>
            <a:picLocks noChangeAspect="1"/>
          </p:cNvPicPr>
          <p:nvPr/>
        </p:nvPicPr>
        <p:blipFill>
          <a:blip r:embed="rId3"/>
          <a:stretch>
            <a:fillRect/>
          </a:stretch>
        </p:blipFill>
        <p:spPr>
          <a:xfrm>
            <a:off x="5594695" y="1040529"/>
            <a:ext cx="6362607" cy="4776941"/>
          </a:xfrm>
          <a:prstGeom prst="rect">
            <a:avLst/>
          </a:prstGeom>
          <a:ln w="57150">
            <a:solidFill>
              <a:schemeClr val="accent2">
                <a:lumMod val="60000"/>
                <a:lumOff val="40000"/>
              </a:schemeClr>
            </a:solidFill>
            <a:prstDash val="lgDash"/>
          </a:ln>
        </p:spPr>
      </p:pic>
      <p:sp>
        <p:nvSpPr>
          <p:cNvPr id="3" name="TextBox 2">
            <a:extLst>
              <a:ext uri="{FF2B5EF4-FFF2-40B4-BE49-F238E27FC236}">
                <a16:creationId xmlns:a16="http://schemas.microsoft.com/office/drawing/2014/main" id="{40F0F914-0107-45B0-A370-8A36DC462378}"/>
              </a:ext>
            </a:extLst>
          </p:cNvPr>
          <p:cNvSpPr txBox="1"/>
          <p:nvPr/>
        </p:nvSpPr>
        <p:spPr>
          <a:xfrm>
            <a:off x="990600" y="1847850"/>
            <a:ext cx="3235181" cy="1754326"/>
          </a:xfrm>
          <a:prstGeom prst="rect">
            <a:avLst/>
          </a:prstGeom>
          <a:noFill/>
        </p:spPr>
        <p:txBody>
          <a:bodyPr wrap="none" rtlCol="0">
            <a:spAutoFit/>
          </a:bodyPr>
          <a:lstStyle/>
          <a:p>
            <a:r>
              <a:rPr lang="en-US" sz="5400">
                <a:latin typeface="VT323" panose="00000509000000000000" pitchFamily="49" charset="0"/>
              </a:rPr>
              <a:t>SINGLE PAGE</a:t>
            </a:r>
          </a:p>
          <a:p>
            <a:r>
              <a:rPr lang="en-US" sz="5400">
                <a:latin typeface="VT323" panose="00000509000000000000" pitchFamily="49" charset="0"/>
              </a:rPr>
              <a:t>APPLICATION</a:t>
            </a:r>
            <a:endParaRPr lang="vi-VN" sz="5400">
              <a:latin typeface="VT323" panose="00000509000000000000" pitchFamily="49" charset="0"/>
            </a:endParaRPr>
          </a:p>
        </p:txBody>
      </p:sp>
      <p:pic>
        <p:nvPicPr>
          <p:cNvPr id="5" name="Picture 4">
            <a:extLst>
              <a:ext uri="{FF2B5EF4-FFF2-40B4-BE49-F238E27FC236}">
                <a16:creationId xmlns:a16="http://schemas.microsoft.com/office/drawing/2014/main" id="{1671481C-9661-4375-93F4-362549B62F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744" y="3848100"/>
            <a:ext cx="5287432" cy="2974181"/>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60F12A38-D695-4865-A080-1668E914DD04}"/>
                  </a:ext>
                </a:extLst>
              </p:cNvPr>
              <p:cNvGraphicFramePr>
                <a:graphicFrameLocks noChangeAspect="1"/>
              </p:cNvGraphicFramePr>
              <p:nvPr>
                <p:extLst>
                  <p:ext uri="{D42A27DB-BD31-4B8C-83A1-F6EECF244321}">
                    <p14:modId xmlns:p14="http://schemas.microsoft.com/office/powerpoint/2010/main" val="3751188382"/>
                  </p:ext>
                </p:extLst>
              </p:nvPr>
            </p:nvGraphicFramePr>
            <p:xfrm>
              <a:off x="6808739" y="1557173"/>
              <a:ext cx="3691739" cy="2076603"/>
            </p:xfrm>
            <a:graphic>
              <a:graphicData uri="http://schemas.microsoft.com/office/powerpoint/2016/slidezoom">
                <pslz:sldZm>
                  <pslz:sldZmObj sldId="299" cId="1492782300">
                    <pslz:zmPr id="{5F67D78E-F61D-4F0E-AFE2-33FDEBF9F8C5}" returnToParent="0" transitionDur="1000">
                      <p166:blipFill xmlns:p166="http://schemas.microsoft.com/office/powerpoint/2016/6/main">
                        <a:blip r:embed="rId6"/>
                        <a:stretch>
                          <a:fillRect/>
                        </a:stretch>
                      </p166:blipFill>
                      <p166:spPr xmlns:p166="http://schemas.microsoft.com/office/powerpoint/2016/6/main">
                        <a:xfrm>
                          <a:off x="0" y="0"/>
                          <a:ext cx="3691739" cy="2076603"/>
                        </a:xfrm>
                        <a:prstGeom prst="rect">
                          <a:avLst/>
                        </a:prstGeom>
                        <a:ln w="3175">
                          <a:solidFill>
                            <a:prstClr val="ltGray"/>
                          </a:solidFill>
                        </a:ln>
                      </p166:spPr>
                    </pslz:zmPr>
                  </pslz:sldZmObj>
                </pslz:sldZm>
              </a:graphicData>
            </a:graphic>
          </p:graphicFrame>
        </mc:Choice>
        <mc:Fallback xmlns="">
          <p:pic>
            <p:nvPicPr>
              <p:cNvPr id="7" name="Slide Zoom 6">
                <a:hlinkClick r:id="rId7" action="ppaction://hlinksldjump"/>
                <a:extLst>
                  <a:ext uri="{FF2B5EF4-FFF2-40B4-BE49-F238E27FC236}">
                    <a16:creationId xmlns:a16="http://schemas.microsoft.com/office/drawing/2014/main" id="{60F12A38-D695-4865-A080-1668E914DD04}"/>
                  </a:ext>
                </a:extLst>
              </p:cNvPr>
              <p:cNvPicPr>
                <a:picLocks noGrp="1" noRot="1" noChangeAspect="1" noMove="1" noResize="1" noEditPoints="1" noAdjustHandles="1" noChangeArrowheads="1" noChangeShapeType="1"/>
              </p:cNvPicPr>
              <p:nvPr/>
            </p:nvPicPr>
            <p:blipFill>
              <a:blip r:embed="rId8"/>
              <a:stretch>
                <a:fillRect/>
              </a:stretch>
            </p:blipFill>
            <p:spPr>
              <a:xfrm>
                <a:off x="6808739" y="1557173"/>
                <a:ext cx="3691739" cy="207660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D9795DA4-D9D1-4879-A8AD-EA574636A9D3}"/>
                  </a:ext>
                </a:extLst>
              </p:cNvPr>
              <p:cNvGraphicFramePr>
                <a:graphicFrameLocks noChangeAspect="1"/>
              </p:cNvGraphicFramePr>
              <p:nvPr>
                <p:extLst>
                  <p:ext uri="{D42A27DB-BD31-4B8C-83A1-F6EECF244321}">
                    <p14:modId xmlns:p14="http://schemas.microsoft.com/office/powerpoint/2010/main" val="4164474622"/>
                  </p:ext>
                </p:extLst>
              </p:nvPr>
            </p:nvGraphicFramePr>
            <p:xfrm>
              <a:off x="6808740" y="3345254"/>
              <a:ext cx="3691738" cy="2076603"/>
            </p:xfrm>
            <a:graphic>
              <a:graphicData uri="http://schemas.microsoft.com/office/powerpoint/2016/slidezoom">
                <pslz:sldZm>
                  <pslz:sldZmObj sldId="300" cId="901114690">
                    <pslz:zmPr id="{4BAB6F1C-9E33-41C8-BC77-422BEA198B67}" returnToParent="0" transitionDur="1000">
                      <p166:blipFill xmlns:p166="http://schemas.microsoft.com/office/powerpoint/2016/6/main">
                        <a:blip r:embed="rId9"/>
                        <a:stretch>
                          <a:fillRect/>
                        </a:stretch>
                      </p166:blipFill>
                      <p166:spPr xmlns:p166="http://schemas.microsoft.com/office/powerpoint/2016/6/main">
                        <a:xfrm>
                          <a:off x="0" y="0"/>
                          <a:ext cx="3691738" cy="2076603"/>
                        </a:xfrm>
                        <a:prstGeom prst="rect">
                          <a:avLst/>
                        </a:prstGeom>
                        <a:ln w="3175">
                          <a:solidFill>
                            <a:prstClr val="ltGray"/>
                          </a:solidFill>
                        </a:ln>
                      </p166:spPr>
                    </pslz:zmPr>
                  </pslz:sldZmObj>
                </pslz:sldZm>
              </a:graphicData>
            </a:graphic>
          </p:graphicFrame>
        </mc:Choice>
        <mc:Fallback xmlns="">
          <p:pic>
            <p:nvPicPr>
              <p:cNvPr id="9" name="Slide Zoom 8">
                <a:hlinkClick r:id="rId10" action="ppaction://hlinksldjump"/>
                <a:extLst>
                  <a:ext uri="{FF2B5EF4-FFF2-40B4-BE49-F238E27FC236}">
                    <a16:creationId xmlns:a16="http://schemas.microsoft.com/office/drawing/2014/main" id="{D9795DA4-D9D1-4879-A8AD-EA574636A9D3}"/>
                  </a:ext>
                </a:extLst>
              </p:cNvPr>
              <p:cNvPicPr>
                <a:picLocks noGrp="1" noRot="1" noChangeAspect="1" noMove="1" noResize="1" noEditPoints="1" noAdjustHandles="1" noChangeArrowheads="1" noChangeShapeType="1"/>
              </p:cNvPicPr>
              <p:nvPr/>
            </p:nvPicPr>
            <p:blipFill>
              <a:blip r:embed="rId11"/>
              <a:stretch>
                <a:fillRect/>
              </a:stretch>
            </p:blipFill>
            <p:spPr>
              <a:xfrm>
                <a:off x="6808740" y="3345254"/>
                <a:ext cx="3691738" cy="2076603"/>
              </a:xfrm>
              <a:prstGeom prst="rect">
                <a:avLst/>
              </a:prstGeom>
              <a:ln w="3175">
                <a:solidFill>
                  <a:prstClr val="ltGray"/>
                </a:solidFill>
              </a:ln>
            </p:spPr>
          </p:pic>
        </mc:Fallback>
      </mc:AlternateContent>
    </p:spTree>
    <p:extLst>
      <p:ext uri="{BB962C8B-B14F-4D97-AF65-F5344CB8AC3E}">
        <p14:creationId xmlns:p14="http://schemas.microsoft.com/office/powerpoint/2010/main" val="4108647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430887"/>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Controlled Components</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043940" y="2154436"/>
            <a:ext cx="10481310" cy="2677656"/>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VT323" panose="00000509000000000000" pitchFamily="49" charset="0"/>
              </a:rPr>
              <a:t>Khi value attribute được gán vào form element, giá trị hiển thị lên màn hình sẽ luôn là </a:t>
            </a:r>
            <a:r>
              <a:rPr lang="vi-VN" sz="2800">
                <a:solidFill>
                  <a:srgbClr val="FF0000"/>
                </a:solidFill>
                <a:latin typeface="VT323" panose="00000509000000000000" pitchFamily="49" charset="0"/>
              </a:rPr>
              <a:t>this.state.value</a:t>
            </a:r>
            <a:r>
              <a:rPr lang="vi-VN" sz="2800">
                <a:latin typeface="VT323" panose="00000509000000000000" pitchFamily="49" charset="0"/>
              </a:rPr>
              <a:t>.  </a:t>
            </a:r>
            <a:endParaRPr lang="en-US" sz="2800">
              <a:latin typeface="VT323" panose="00000509000000000000" pitchFamily="49" charset="0"/>
            </a:endParaRPr>
          </a:p>
          <a:p>
            <a:pPr marL="457200" indent="-457200">
              <a:buFont typeface="Arial" panose="020B0604020202020204" pitchFamily="34" charset="0"/>
              <a:buChar char="•"/>
            </a:pPr>
            <a:endParaRPr lang="en-US" sz="2800">
              <a:latin typeface="VT323" panose="00000509000000000000" pitchFamily="49" charset="0"/>
            </a:endParaRPr>
          </a:p>
          <a:p>
            <a:pPr marL="457200" indent="-457200">
              <a:buFont typeface="Arial" panose="020B0604020202020204" pitchFamily="34" charset="0"/>
              <a:buChar char="•"/>
            </a:pPr>
            <a:r>
              <a:rPr lang="vi-VN" sz="2800">
                <a:latin typeface="VT323" panose="00000509000000000000" pitchFamily="49" charset="0"/>
              </a:rPr>
              <a:t>Sau mỗi lần tương tác với bàn phím, </a:t>
            </a:r>
            <a:r>
              <a:rPr lang="vi-VN" sz="2800">
                <a:solidFill>
                  <a:srgbClr val="FF0000"/>
                </a:solidFill>
                <a:latin typeface="VT323" panose="00000509000000000000" pitchFamily="49" charset="0"/>
              </a:rPr>
              <a:t>handleChange</a:t>
            </a:r>
            <a:r>
              <a:rPr lang="vi-VN" sz="2800">
                <a:latin typeface="VT323" panose="00000509000000000000" pitchFamily="49" charset="0"/>
              </a:rPr>
              <a:t> được gọi để cập nhật lại React state, giá trị hiển thị lên màn hình sẽ luôn được cập nhật mỗi khi người dùng gõ phím.</a:t>
            </a:r>
          </a:p>
        </p:txBody>
      </p:sp>
    </p:spTree>
    <p:extLst>
      <p:ext uri="{BB962C8B-B14F-4D97-AF65-F5344CB8AC3E}">
        <p14:creationId xmlns:p14="http://schemas.microsoft.com/office/powerpoint/2010/main" val="2710452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Controlled Components</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991824" y="1613118"/>
            <a:ext cx="4509135" cy="1815882"/>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VT323" panose="00000509000000000000" pitchFamily="49" charset="0"/>
              </a:rPr>
              <a:t>Đối với một </a:t>
            </a:r>
            <a:r>
              <a:rPr lang="vi-VN" sz="2800">
                <a:highlight>
                  <a:srgbClr val="F9D7EA"/>
                </a:highlight>
                <a:latin typeface="VT323" panose="00000509000000000000" pitchFamily="49" charset="0"/>
              </a:rPr>
              <a:t>controlled component</a:t>
            </a:r>
            <a:r>
              <a:rPr lang="vi-VN" sz="2800">
                <a:latin typeface="VT323" panose="00000509000000000000" pitchFamily="49" charset="0"/>
              </a:rPr>
              <a:t>, giá trị của input luôn luôn được điều khiển bởi state của React</a:t>
            </a:r>
          </a:p>
        </p:txBody>
      </p:sp>
      <p:pic>
        <p:nvPicPr>
          <p:cNvPr id="6" name="Picture 5">
            <a:extLst>
              <a:ext uri="{FF2B5EF4-FFF2-40B4-BE49-F238E27FC236}">
                <a16:creationId xmlns:a16="http://schemas.microsoft.com/office/drawing/2014/main" id="{0BEC77C9-941C-4099-A80C-30FC526B871E}"/>
              </a:ext>
            </a:extLst>
          </p:cNvPr>
          <p:cNvPicPr>
            <a:picLocks noChangeAspect="1"/>
          </p:cNvPicPr>
          <p:nvPr/>
        </p:nvPicPr>
        <p:blipFill>
          <a:blip r:embed="rId3"/>
          <a:stretch>
            <a:fillRect/>
          </a:stretch>
        </p:blipFill>
        <p:spPr>
          <a:xfrm>
            <a:off x="5421971" y="1513285"/>
            <a:ext cx="6572250" cy="5248275"/>
          </a:xfrm>
          <a:prstGeom prst="rect">
            <a:avLst/>
          </a:prstGeom>
        </p:spPr>
      </p:pic>
    </p:spTree>
    <p:extLst>
      <p:ext uri="{BB962C8B-B14F-4D97-AF65-F5344CB8AC3E}">
        <p14:creationId xmlns:p14="http://schemas.microsoft.com/office/powerpoint/2010/main" val="2774178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Thẻ textarea</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072787" y="1643357"/>
            <a:ext cx="4347210" cy="4401205"/>
          </a:xfrm>
          <a:prstGeom prst="rect">
            <a:avLst/>
          </a:prstGeom>
          <a:noFill/>
        </p:spPr>
        <p:txBody>
          <a:bodyPr wrap="square" rtlCol="0">
            <a:spAutoFit/>
          </a:bodyPr>
          <a:lstStyle/>
          <a:p>
            <a:pPr marL="457200" indent="-457200">
              <a:buFont typeface="Arial" panose="020B0604020202020204" pitchFamily="34" charset="0"/>
              <a:buChar char="•"/>
            </a:pPr>
            <a:r>
              <a:rPr lang="vi-VN" sz="2800">
                <a:latin typeface="VT323" panose="00000509000000000000" pitchFamily="49" charset="0"/>
              </a:rPr>
              <a:t>Thẻ &lt;</a:t>
            </a:r>
            <a:r>
              <a:rPr lang="vi-VN" sz="2800">
                <a:solidFill>
                  <a:srgbClr val="FF0000"/>
                </a:solidFill>
                <a:latin typeface="VT323" panose="00000509000000000000" pitchFamily="49" charset="0"/>
              </a:rPr>
              <a:t>textarea</a:t>
            </a:r>
            <a:r>
              <a:rPr lang="vi-VN" sz="2800">
                <a:latin typeface="VT323" panose="00000509000000000000" pitchFamily="49" charset="0"/>
              </a:rPr>
              <a:t>&gt; sẽ sử dụng thuộc tính value để lưu trữ các đoạn văn bản.</a:t>
            </a:r>
            <a:endParaRPr lang="en-US" sz="2800">
              <a:latin typeface="VT323" panose="00000509000000000000" pitchFamily="49" charset="0"/>
            </a:endParaRPr>
          </a:p>
          <a:p>
            <a:r>
              <a:rPr lang="vi-VN" sz="2800">
                <a:latin typeface="VT323" panose="00000509000000000000" pitchFamily="49" charset="0"/>
              </a:rPr>
              <a:t> </a:t>
            </a:r>
            <a:endParaRPr lang="en-US" sz="2800">
              <a:latin typeface="VT323" panose="00000509000000000000" pitchFamily="49" charset="0"/>
            </a:endParaRPr>
          </a:p>
          <a:p>
            <a:pPr marL="457200" indent="-457200">
              <a:buFont typeface="Arial" panose="020B0604020202020204" pitchFamily="34" charset="0"/>
              <a:buChar char="•"/>
            </a:pPr>
            <a:r>
              <a:rPr lang="vi-VN" sz="2800">
                <a:latin typeface="VT323" panose="00000509000000000000" pitchFamily="49" charset="0"/>
              </a:rPr>
              <a:t>Khi sử dụng cách này, một form có chứa &lt;</a:t>
            </a:r>
            <a:r>
              <a:rPr lang="vi-VN" sz="2800">
                <a:solidFill>
                  <a:srgbClr val="FF0000"/>
                </a:solidFill>
                <a:latin typeface="VT323" panose="00000509000000000000" pitchFamily="49" charset="0"/>
              </a:rPr>
              <a:t>textarea</a:t>
            </a:r>
            <a:r>
              <a:rPr lang="vi-VN" sz="2800">
                <a:latin typeface="VT323" panose="00000509000000000000" pitchFamily="49" charset="0"/>
              </a:rPr>
              <a:t>&gt; sẽ có thể được biểu diễn tương tự như một form sử dụng thẻ input tự đóng &lt;</a:t>
            </a:r>
            <a:r>
              <a:rPr lang="vi-VN" sz="2800">
                <a:solidFill>
                  <a:srgbClr val="FF0000"/>
                </a:solidFill>
                <a:latin typeface="VT323" panose="00000509000000000000" pitchFamily="49" charset="0"/>
              </a:rPr>
              <a:t>input</a:t>
            </a:r>
            <a:r>
              <a:rPr lang="vi-VN" sz="2800">
                <a:latin typeface="VT323" panose="00000509000000000000" pitchFamily="49" charset="0"/>
              </a:rPr>
              <a:t>/&gt;</a:t>
            </a:r>
          </a:p>
        </p:txBody>
      </p:sp>
      <p:pic>
        <p:nvPicPr>
          <p:cNvPr id="6" name="Picture 5">
            <a:extLst>
              <a:ext uri="{FF2B5EF4-FFF2-40B4-BE49-F238E27FC236}">
                <a16:creationId xmlns:a16="http://schemas.microsoft.com/office/drawing/2014/main" id="{9732EB48-44CE-4C67-B64D-01B7AD6E7D92}"/>
              </a:ext>
            </a:extLst>
          </p:cNvPr>
          <p:cNvPicPr>
            <a:picLocks noChangeAspect="1"/>
          </p:cNvPicPr>
          <p:nvPr/>
        </p:nvPicPr>
        <p:blipFill>
          <a:blip r:embed="rId3"/>
          <a:stretch>
            <a:fillRect/>
          </a:stretch>
        </p:blipFill>
        <p:spPr>
          <a:xfrm>
            <a:off x="5562600" y="1025182"/>
            <a:ext cx="6457950" cy="5637556"/>
          </a:xfrm>
          <a:prstGeom prst="rect">
            <a:avLst/>
          </a:prstGeom>
        </p:spPr>
      </p:pic>
    </p:spTree>
    <p:extLst>
      <p:ext uri="{BB962C8B-B14F-4D97-AF65-F5344CB8AC3E}">
        <p14:creationId xmlns:p14="http://schemas.microsoft.com/office/powerpoint/2010/main" val="1998674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Thẻ Select</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072787" y="1643357"/>
            <a:ext cx="4347210" cy="523220"/>
          </a:xfrm>
          <a:prstGeom prst="rect">
            <a:avLst/>
          </a:prstGeom>
          <a:noFill/>
        </p:spPr>
        <p:txBody>
          <a:bodyPr wrap="square" rtlCol="0">
            <a:spAutoFit/>
          </a:bodyPr>
          <a:lstStyle/>
          <a:p>
            <a:r>
              <a:rPr lang="vi-VN" sz="2800">
                <a:highlight>
                  <a:srgbClr val="F9D7EA"/>
                </a:highlight>
                <a:latin typeface="VT323" panose="00000509000000000000" pitchFamily="49" charset="0"/>
              </a:rPr>
              <a:t>Thẻ </a:t>
            </a:r>
            <a:r>
              <a:rPr lang="en-US" sz="2800">
                <a:highlight>
                  <a:srgbClr val="F9D7EA"/>
                </a:highlight>
                <a:latin typeface="VT323" panose="00000509000000000000" pitchFamily="49" charset="0"/>
              </a:rPr>
              <a:t>select trong HTML:</a:t>
            </a:r>
          </a:p>
        </p:txBody>
      </p:sp>
      <p:pic>
        <p:nvPicPr>
          <p:cNvPr id="7" name="Picture 6">
            <a:extLst>
              <a:ext uri="{FF2B5EF4-FFF2-40B4-BE49-F238E27FC236}">
                <a16:creationId xmlns:a16="http://schemas.microsoft.com/office/drawing/2014/main" id="{1F771F4D-3D1B-42DF-9161-D50885D09BCD}"/>
              </a:ext>
            </a:extLst>
          </p:cNvPr>
          <p:cNvPicPr>
            <a:picLocks noChangeAspect="1"/>
          </p:cNvPicPr>
          <p:nvPr/>
        </p:nvPicPr>
        <p:blipFill>
          <a:blip r:embed="rId3"/>
          <a:stretch>
            <a:fillRect/>
          </a:stretch>
        </p:blipFill>
        <p:spPr>
          <a:xfrm>
            <a:off x="1072787" y="2442868"/>
            <a:ext cx="8278368" cy="2771775"/>
          </a:xfrm>
          <a:prstGeom prst="rect">
            <a:avLst/>
          </a:prstGeom>
        </p:spPr>
      </p:pic>
    </p:spTree>
    <p:extLst>
      <p:ext uri="{BB962C8B-B14F-4D97-AF65-F5344CB8AC3E}">
        <p14:creationId xmlns:p14="http://schemas.microsoft.com/office/powerpoint/2010/main" val="322472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Thẻ Select</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072787" y="1643357"/>
            <a:ext cx="4347210" cy="523220"/>
          </a:xfrm>
          <a:prstGeom prst="rect">
            <a:avLst/>
          </a:prstGeom>
          <a:noFill/>
        </p:spPr>
        <p:txBody>
          <a:bodyPr wrap="square" rtlCol="0">
            <a:spAutoFit/>
          </a:bodyPr>
          <a:lstStyle/>
          <a:p>
            <a:r>
              <a:rPr lang="vi-VN" sz="2800">
                <a:highlight>
                  <a:srgbClr val="F9D7EA"/>
                </a:highlight>
                <a:latin typeface="VT323" panose="00000509000000000000" pitchFamily="49" charset="0"/>
              </a:rPr>
              <a:t>Thẻ </a:t>
            </a:r>
            <a:r>
              <a:rPr lang="en-US" sz="2800">
                <a:highlight>
                  <a:srgbClr val="F9D7EA"/>
                </a:highlight>
                <a:latin typeface="VT323" panose="00000509000000000000" pitchFamily="49" charset="0"/>
              </a:rPr>
              <a:t>select trong React:</a:t>
            </a:r>
          </a:p>
        </p:txBody>
      </p:sp>
      <p:sp>
        <p:nvSpPr>
          <p:cNvPr id="6" name="TextBox 5">
            <a:extLst>
              <a:ext uri="{FF2B5EF4-FFF2-40B4-BE49-F238E27FC236}">
                <a16:creationId xmlns:a16="http://schemas.microsoft.com/office/drawing/2014/main" id="{D100E4DC-86DD-4C62-89D5-ACA912ED1614}"/>
              </a:ext>
            </a:extLst>
          </p:cNvPr>
          <p:cNvSpPr txBox="1"/>
          <p:nvPr/>
        </p:nvSpPr>
        <p:spPr>
          <a:xfrm>
            <a:off x="1072787" y="2252302"/>
            <a:ext cx="4347210" cy="353943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VT323" panose="00000509000000000000" pitchFamily="49" charset="0"/>
              </a:rPr>
              <a:t>T</a:t>
            </a:r>
            <a:r>
              <a:rPr lang="vi-VN" sz="2800">
                <a:latin typeface="VT323" panose="00000509000000000000" pitchFamily="49" charset="0"/>
              </a:rPr>
              <a:t>hay vì dùng thuộc tính </a:t>
            </a:r>
            <a:r>
              <a:rPr lang="vi-VN" sz="2800">
                <a:highlight>
                  <a:srgbClr val="F9D7EA"/>
                </a:highlight>
                <a:latin typeface="VT323" panose="00000509000000000000" pitchFamily="49" charset="0"/>
              </a:rPr>
              <a:t>selected</a:t>
            </a:r>
            <a:r>
              <a:rPr lang="vi-VN" sz="2800">
                <a:latin typeface="VT323" panose="00000509000000000000" pitchFamily="49" charset="0"/>
              </a:rPr>
              <a:t>, sẽ dùng thuộc tính </a:t>
            </a:r>
            <a:r>
              <a:rPr lang="vi-VN" sz="2800">
                <a:highlight>
                  <a:srgbClr val="F9D7EA"/>
                </a:highlight>
                <a:latin typeface="VT323" panose="00000509000000000000" pitchFamily="49" charset="0"/>
              </a:rPr>
              <a:t>value</a:t>
            </a:r>
            <a:r>
              <a:rPr lang="vi-VN" sz="2800">
                <a:latin typeface="VT323" panose="00000509000000000000" pitchFamily="49" charset="0"/>
              </a:rPr>
              <a:t> ở thẻ </a:t>
            </a:r>
            <a:r>
              <a:rPr lang="vi-VN" sz="2800">
                <a:highlight>
                  <a:srgbClr val="F9D7EA"/>
                </a:highlight>
                <a:latin typeface="VT323" panose="00000509000000000000" pitchFamily="49" charset="0"/>
              </a:rPr>
              <a:t>select</a:t>
            </a:r>
            <a:r>
              <a:rPr lang="vi-VN" sz="2800">
                <a:latin typeface="VT323" panose="00000509000000000000" pitchFamily="49" charset="0"/>
              </a:rPr>
              <a:t>. Có thể thấy việc dùng </a:t>
            </a:r>
            <a:r>
              <a:rPr lang="vi-VN" sz="2800">
                <a:highlight>
                  <a:srgbClr val="F9D7EA"/>
                </a:highlight>
                <a:latin typeface="VT323" panose="00000509000000000000" pitchFamily="49" charset="0"/>
              </a:rPr>
              <a:t>controlled component </a:t>
            </a:r>
            <a:r>
              <a:rPr lang="vi-VN" sz="2800">
                <a:latin typeface="VT323" panose="00000509000000000000" pitchFamily="49" charset="0"/>
              </a:rPr>
              <a:t>tiện lợi hơn rất nhiều vì chỉ phải cập nhật dữ liệu ở một nơi duy nhất</a:t>
            </a:r>
          </a:p>
        </p:txBody>
      </p:sp>
      <p:pic>
        <p:nvPicPr>
          <p:cNvPr id="8" name="Picture 7">
            <a:extLst>
              <a:ext uri="{FF2B5EF4-FFF2-40B4-BE49-F238E27FC236}">
                <a16:creationId xmlns:a16="http://schemas.microsoft.com/office/drawing/2014/main" id="{382D67E9-EA9F-40F7-8278-76E0B985ABF6}"/>
              </a:ext>
            </a:extLst>
          </p:cNvPr>
          <p:cNvPicPr>
            <a:picLocks noChangeAspect="1"/>
          </p:cNvPicPr>
          <p:nvPr/>
        </p:nvPicPr>
        <p:blipFill>
          <a:blip r:embed="rId3"/>
          <a:stretch>
            <a:fillRect/>
          </a:stretch>
        </p:blipFill>
        <p:spPr>
          <a:xfrm>
            <a:off x="5928945" y="849449"/>
            <a:ext cx="5981700" cy="5718518"/>
          </a:xfrm>
          <a:prstGeom prst="rect">
            <a:avLst/>
          </a:prstGeom>
        </p:spPr>
      </p:pic>
    </p:spTree>
    <p:extLst>
      <p:ext uri="{BB962C8B-B14F-4D97-AF65-F5344CB8AC3E}">
        <p14:creationId xmlns:p14="http://schemas.microsoft.com/office/powerpoint/2010/main" val="327506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687228" cy="646331"/>
          </a:xfrm>
          <a:prstGeom prst="rect">
            <a:avLst/>
          </a:prstGeom>
          <a:noFill/>
        </p:spPr>
        <p:txBody>
          <a:bodyPr wrap="none" rtlCol="0">
            <a:spAutoFit/>
          </a:bodyPr>
          <a:lstStyle/>
          <a:p>
            <a:r>
              <a:rPr lang="en-US" sz="3600">
                <a:highlight>
                  <a:srgbClr val="F9D7EA"/>
                </a:highlight>
                <a:latin typeface="VT323" panose="00000509000000000000" pitchFamily="49" charset="0"/>
              </a:rPr>
              <a:t>CÁC KHÁI NIỆM CHÍNH</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Reactjs.org</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sp>
        <p:nvSpPr>
          <p:cNvPr id="10" name="TextBox 9">
            <a:extLst>
              <a:ext uri="{FF2B5EF4-FFF2-40B4-BE49-F238E27FC236}">
                <a16:creationId xmlns:a16="http://schemas.microsoft.com/office/drawing/2014/main" id="{D30F5A61-8E0D-493F-B39A-24712AB6DE52}"/>
              </a:ext>
            </a:extLst>
          </p:cNvPr>
          <p:cNvSpPr txBox="1"/>
          <p:nvPr/>
        </p:nvSpPr>
        <p:spPr>
          <a:xfrm>
            <a:off x="1402778" y="1643357"/>
            <a:ext cx="2454847" cy="523220"/>
          </a:xfrm>
          <a:prstGeom prst="rect">
            <a:avLst/>
          </a:prstGeom>
          <a:noFill/>
        </p:spPr>
        <p:txBody>
          <a:bodyPr wrap="square" rtlCol="0">
            <a:spAutoFit/>
          </a:bodyPr>
          <a:lstStyle/>
          <a:p>
            <a:r>
              <a:rPr lang="en-US" sz="2800">
                <a:highlight>
                  <a:srgbClr val="F9D7EA"/>
                </a:highlight>
                <a:latin typeface="VT323" panose="00000509000000000000" pitchFamily="49" charset="0"/>
              </a:rPr>
              <a:t>Scan for more:</a:t>
            </a:r>
          </a:p>
        </p:txBody>
      </p:sp>
      <p:pic>
        <p:nvPicPr>
          <p:cNvPr id="7" name="Picture 6">
            <a:extLst>
              <a:ext uri="{FF2B5EF4-FFF2-40B4-BE49-F238E27FC236}">
                <a16:creationId xmlns:a16="http://schemas.microsoft.com/office/drawing/2014/main" id="{D7816F37-B5D4-4EB0-AFA3-3408AC3D96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88953" y="1090843"/>
            <a:ext cx="5329833" cy="5329833"/>
          </a:xfrm>
          <a:prstGeom prst="rect">
            <a:avLst/>
          </a:prstGeom>
        </p:spPr>
      </p:pic>
    </p:spTree>
    <p:extLst>
      <p:ext uri="{BB962C8B-B14F-4D97-AF65-F5344CB8AC3E}">
        <p14:creationId xmlns:p14="http://schemas.microsoft.com/office/powerpoint/2010/main" val="397432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00A07C-C278-4F60-A3D4-B2EFC451EAD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89876" y="1091422"/>
            <a:ext cx="8212247" cy="5442798"/>
          </a:xfrm>
          <a:prstGeom prst="rect">
            <a:avLst/>
          </a:prstGeom>
        </p:spPr>
      </p:pic>
      <p:sp>
        <p:nvSpPr>
          <p:cNvPr id="2" name="TextBox 1">
            <a:extLst>
              <a:ext uri="{FF2B5EF4-FFF2-40B4-BE49-F238E27FC236}">
                <a16:creationId xmlns:a16="http://schemas.microsoft.com/office/drawing/2014/main" id="{074D0865-7960-4F6D-B7A0-021A2F31C534}"/>
              </a:ext>
            </a:extLst>
          </p:cNvPr>
          <p:cNvSpPr txBox="1"/>
          <p:nvPr/>
        </p:nvSpPr>
        <p:spPr>
          <a:xfrm>
            <a:off x="2357437" y="3171825"/>
            <a:ext cx="7477125" cy="1200329"/>
          </a:xfrm>
          <a:prstGeom prst="rect">
            <a:avLst/>
          </a:prstGeom>
          <a:solidFill>
            <a:schemeClr val="accent2"/>
          </a:solidFill>
        </p:spPr>
        <p:txBody>
          <a:bodyPr wrap="square" rtlCol="0">
            <a:spAutoFit/>
          </a:bodyPr>
          <a:lstStyle/>
          <a:p>
            <a:pPr algn="ctr"/>
            <a:r>
              <a:rPr lang="en-US" sz="7200">
                <a:latin typeface="VT323" panose="00000509000000000000" pitchFamily="49" charset="0"/>
              </a:rPr>
              <a:t>SẢN PHẨM MINH HOẠ</a:t>
            </a:r>
            <a:endParaRPr lang="vi-VN" sz="7200">
              <a:latin typeface="VT323" panose="00000509000000000000" pitchFamily="49" charset="0"/>
            </a:endParaRPr>
          </a:p>
        </p:txBody>
      </p:sp>
    </p:spTree>
    <p:extLst>
      <p:ext uri="{BB962C8B-B14F-4D97-AF65-F5344CB8AC3E}">
        <p14:creationId xmlns:p14="http://schemas.microsoft.com/office/powerpoint/2010/main" val="2819235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0D0F1-A601-49DC-AA2C-5058CD09C855}"/>
              </a:ext>
            </a:extLst>
          </p:cNvPr>
          <p:cNvSpPr txBox="1"/>
          <p:nvPr/>
        </p:nvSpPr>
        <p:spPr>
          <a:xfrm>
            <a:off x="1402778" y="0"/>
            <a:ext cx="3318537" cy="646331"/>
          </a:xfrm>
          <a:prstGeom prst="rect">
            <a:avLst/>
          </a:prstGeom>
          <a:noFill/>
        </p:spPr>
        <p:txBody>
          <a:bodyPr wrap="none" rtlCol="0">
            <a:spAutoFit/>
          </a:bodyPr>
          <a:lstStyle/>
          <a:p>
            <a:r>
              <a:rPr lang="en-US" sz="3600">
                <a:highlight>
                  <a:srgbClr val="F9D7EA"/>
                </a:highlight>
                <a:latin typeface="VT323" panose="00000509000000000000" pitchFamily="49" charset="0"/>
              </a:rPr>
              <a:t>SẢN PHẨM MINH HOẠ</a:t>
            </a:r>
            <a:endParaRPr lang="vi-VN" sz="3600">
              <a:highlight>
                <a:srgbClr val="F9D7EA"/>
              </a:highlight>
              <a:latin typeface="VT323" panose="00000509000000000000" pitchFamily="49" charset="0"/>
            </a:endParaRPr>
          </a:p>
        </p:txBody>
      </p:sp>
      <p:sp>
        <p:nvSpPr>
          <p:cNvPr id="5" name="TextBox 4">
            <a:extLst>
              <a:ext uri="{FF2B5EF4-FFF2-40B4-BE49-F238E27FC236}">
                <a16:creationId xmlns:a16="http://schemas.microsoft.com/office/drawing/2014/main" id="{222F6FC8-24E7-4E48-BC82-2F3569395405}"/>
              </a:ext>
            </a:extLst>
          </p:cNvPr>
          <p:cNvSpPr txBox="1"/>
          <p:nvPr/>
        </p:nvSpPr>
        <p:spPr>
          <a:xfrm>
            <a:off x="171450" y="366623"/>
            <a:ext cx="11849100" cy="6309420"/>
          </a:xfrm>
          <a:prstGeom prst="rect">
            <a:avLst/>
          </a:prstGeom>
          <a:noFill/>
        </p:spPr>
        <p:txBody>
          <a:bodyPr wrap="square">
            <a:spAutoFit/>
          </a:bodyPr>
          <a:lstStyle/>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4000" b="0" i="0" u="none" strike="noStrike">
                <a:solidFill>
                  <a:srgbClr val="000000"/>
                </a:solidFill>
                <a:effectLst/>
                <a:highlight>
                  <a:srgbClr val="D387E2"/>
                </a:highlight>
                <a:latin typeface="VT323" panose="00000509000000000000" pitchFamily="49" charset="0"/>
              </a:rPr>
              <a:t>Quét mã QR để truy cập</a:t>
            </a:r>
            <a:r>
              <a:rPr lang="en-US" sz="2800" b="0" i="0" u="none" strike="noStrike">
                <a:solidFill>
                  <a:srgbClr val="000000"/>
                </a:solidFill>
                <a:effectLst/>
                <a:latin typeface="VT323" panose="00000509000000000000" pitchFamily="49" charset="0"/>
              </a:rPr>
              <a:t>&lt;/</a:t>
            </a:r>
            <a:r>
              <a:rPr lang="en-US" sz="2800">
                <a:solidFill>
                  <a:srgbClr val="FF0000"/>
                </a:solidFill>
                <a:latin typeface="VT323" panose="00000509000000000000" pitchFamily="49" charset="0"/>
              </a:rPr>
              <a:t>h3</a:t>
            </a:r>
            <a:r>
              <a:rPr lang="en-US" sz="2800" b="0" i="0" u="none" strike="noStrike">
                <a:solidFill>
                  <a:srgbClr val="000000"/>
                </a:solidFill>
                <a:effectLst/>
                <a:latin typeface="VT323" panose="00000509000000000000" pitchFamily="49" charset="0"/>
              </a:rPr>
              <a:t>&gt;</a:t>
            </a:r>
            <a:r>
              <a:rPr lang="en-US" sz="2800">
                <a:solidFill>
                  <a:srgbClr val="000000"/>
                </a:solidFill>
                <a:effectLst/>
                <a:latin typeface="VT323" panose="00000509000000000000" pitchFamily="49" charset="0"/>
              </a:rPr>
              <a:t>	</a:t>
            </a:r>
          </a:p>
          <a:p>
            <a:r>
              <a:rPr lang="en-US" sz="2800">
                <a:solidFill>
                  <a:srgbClr val="000000"/>
                </a:solidFill>
                <a:effectLst/>
                <a:latin typeface="VT323" panose="00000509000000000000" pitchFamily="49" charset="0"/>
              </a:rPr>
              <a:t>	</a:t>
            </a:r>
          </a:p>
          <a:p>
            <a:r>
              <a:rPr lang="en-US" sz="2800">
                <a:solidFill>
                  <a:srgbClr val="000000"/>
                </a:solidFill>
                <a:latin typeface="VT323" panose="00000509000000000000" pitchFamily="49" charset="0"/>
              </a:rPr>
              <a:t>	</a:t>
            </a:r>
            <a:endParaRPr lang="en-US" sz="2800">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b="0" i="0" u="none" strike="noStrike">
              <a:solidFill>
                <a:srgbClr val="000000"/>
              </a:solidFill>
              <a:effectLst/>
              <a:latin typeface="VT323" panose="00000509000000000000" pitchFamily="49" charset="0"/>
            </a:endParaRP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a:t>
            </a:r>
          </a:p>
          <a:p>
            <a:r>
              <a:rPr lang="en-US" sz="2800">
                <a:solidFill>
                  <a:srgbClr val="000000"/>
                </a:solidFill>
                <a:latin typeface="VT323" panose="00000509000000000000" pitchFamily="49" charset="0"/>
              </a:rPr>
              <a:t>	</a:t>
            </a:r>
          </a:p>
          <a:p>
            <a:endParaRPr lang="en-US" sz="2800">
              <a:solidFill>
                <a:srgbClr val="000000"/>
              </a:solidFill>
              <a:latin typeface="VT323" panose="00000509000000000000" pitchFamily="49" charset="0"/>
            </a:endParaRPr>
          </a:p>
          <a:p>
            <a:r>
              <a:rPr lang="en-US" sz="2800" b="0" i="0" u="none" strike="noStrike">
                <a:solidFill>
                  <a:srgbClr val="000000"/>
                </a:solidFill>
                <a:effectLst/>
                <a:latin typeface="VT323" panose="00000509000000000000" pitchFamily="49" charset="0"/>
              </a:rPr>
              <a:t>&lt;/</a:t>
            </a:r>
            <a:r>
              <a:rPr lang="en-US" sz="2800" b="0" i="0" u="none" strike="noStrike">
                <a:solidFill>
                  <a:srgbClr val="FF0000"/>
                </a:solidFill>
                <a:effectLst/>
                <a:latin typeface="VT323" panose="00000509000000000000" pitchFamily="49" charset="0"/>
              </a:rPr>
              <a:t>section</a:t>
            </a:r>
            <a:r>
              <a:rPr lang="en-US" sz="2800" b="0" i="0" u="none" strike="noStrike">
                <a:solidFill>
                  <a:srgbClr val="000000"/>
                </a:solidFill>
                <a:effectLst/>
                <a:latin typeface="VT323" panose="00000509000000000000" pitchFamily="49" charset="0"/>
              </a:rPr>
              <a:t>&gt;</a:t>
            </a:r>
            <a:endParaRPr lang="vi-VN" sz="2800"/>
          </a:p>
        </p:txBody>
      </p:sp>
      <p:pic>
        <p:nvPicPr>
          <p:cNvPr id="3" name="Picture 2">
            <a:hlinkClick r:id="rId3"/>
            <a:extLst>
              <a:ext uri="{FF2B5EF4-FFF2-40B4-BE49-F238E27FC236}">
                <a16:creationId xmlns:a16="http://schemas.microsoft.com/office/drawing/2014/main" id="{CD847422-5D35-4A0C-9E05-9A05EAB3B5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2537" y="1622084"/>
            <a:ext cx="4406925" cy="4406925"/>
          </a:xfrm>
          <a:prstGeom prst="rect">
            <a:avLst/>
          </a:prstGeom>
        </p:spPr>
      </p:pic>
    </p:spTree>
    <p:extLst>
      <p:ext uri="{BB962C8B-B14F-4D97-AF65-F5344CB8AC3E}">
        <p14:creationId xmlns:p14="http://schemas.microsoft.com/office/powerpoint/2010/main" val="2704800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896497-D96E-4DCB-AEC1-EB00C1F76B2A}"/>
              </a:ext>
            </a:extLst>
          </p:cNvPr>
          <p:cNvSpPr txBox="1"/>
          <p:nvPr/>
        </p:nvSpPr>
        <p:spPr>
          <a:xfrm>
            <a:off x="376237" y="1200150"/>
            <a:ext cx="11439525" cy="5262979"/>
          </a:xfrm>
          <a:prstGeom prst="rect">
            <a:avLst/>
          </a:prstGeom>
          <a:noFill/>
        </p:spPr>
        <p:txBody>
          <a:bodyPr wrap="square" rtlCol="0">
            <a:spAutoFit/>
          </a:bodyPr>
          <a:lstStyle/>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footer</a:t>
            </a:r>
            <a:r>
              <a:rPr lang="en-US" sz="2800" b="0" i="0" u="none" strike="noStrike">
                <a:solidFill>
                  <a:srgbClr val="000000"/>
                </a:solidFill>
                <a:effectLst/>
                <a:latin typeface="VT323" panose="00000509000000000000" pitchFamily="49" charset="0"/>
              </a:rPr>
              <a:t>&gt;</a:t>
            </a:r>
            <a:endParaRPr lang="en-US" sz="2800">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a:t>
            </a:r>
          </a:p>
          <a:p>
            <a:endParaRPr lang="en-US" sz="2800">
              <a:solidFill>
                <a:srgbClr val="000000"/>
              </a:solidFill>
              <a:latin typeface="VT323" panose="00000509000000000000" pitchFamily="49" charset="0"/>
            </a:endParaRPr>
          </a:p>
          <a:p>
            <a:r>
              <a:rPr lang="en-US" sz="2800">
                <a:solidFill>
                  <a:srgbClr val="000000"/>
                </a:solidFill>
                <a:latin typeface="VT323" panose="00000509000000000000" pitchFamily="49" charset="0"/>
              </a:rPr>
              <a:t>			&lt;</a:t>
            </a:r>
            <a:r>
              <a:rPr lang="en-US" sz="2800">
                <a:solidFill>
                  <a:srgbClr val="FF0000"/>
                </a:solidFill>
                <a:latin typeface="VT323" panose="00000509000000000000" pitchFamily="49" charset="0"/>
              </a:rPr>
              <a:t>p</a:t>
            </a:r>
            <a:r>
              <a:rPr lang="en-US" sz="2800">
                <a:solidFill>
                  <a:srgbClr val="000000"/>
                </a:solidFill>
                <a:latin typeface="VT323" panose="00000509000000000000" pitchFamily="49" charset="0"/>
              </a:rPr>
              <a:t>&gt;</a:t>
            </a:r>
            <a:r>
              <a:rPr lang="en-US" sz="2800">
                <a:solidFill>
                  <a:schemeClr val="accent5"/>
                </a:solidFill>
                <a:latin typeface="VT323" panose="00000509000000000000" pitchFamily="49" charset="0"/>
              </a:rPr>
              <a:t>&amp;copy</a:t>
            </a:r>
            <a:r>
              <a:rPr lang="en-US" sz="2800">
                <a:solidFill>
                  <a:srgbClr val="000000"/>
                </a:solidFill>
                <a:latin typeface="VT323" panose="00000509000000000000" pitchFamily="49" charset="0"/>
              </a:rPr>
              <a:t>; 2021 61-CNTT-2. Thank you for listening!.&lt;/</a:t>
            </a:r>
            <a:r>
              <a:rPr lang="en-US" sz="2800">
                <a:solidFill>
                  <a:srgbClr val="FF0000"/>
                </a:solidFill>
                <a:latin typeface="VT323" panose="00000509000000000000" pitchFamily="49" charset="0"/>
              </a:rPr>
              <a:t>p</a:t>
            </a:r>
            <a:r>
              <a:rPr lang="en-US" sz="2800">
                <a:solidFill>
                  <a:srgbClr val="000000"/>
                </a:solidFill>
                <a:latin typeface="VT323" panose="00000509000000000000" pitchFamily="49" charset="0"/>
              </a:rPr>
              <a:t>&gt;</a:t>
            </a:r>
          </a:p>
          <a:p>
            <a:r>
              <a:rPr lang="en-US" sz="2800" b="0" i="0" u="none" strike="noStrike">
                <a:solidFill>
                  <a:srgbClr val="000000"/>
                </a:solidFill>
                <a:effectLst/>
                <a:latin typeface="VT323" panose="00000509000000000000" pitchFamily="49" charset="0"/>
              </a:rPr>
              <a:t>			</a:t>
            </a: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endParaRPr lang="en-US" sz="2800">
              <a:solidFill>
                <a:srgbClr val="000000"/>
              </a:solidFill>
              <a:latin typeface="VT323" panose="00000509000000000000" pitchFamily="49" charset="0"/>
            </a:endParaRPr>
          </a:p>
          <a:p>
            <a:endParaRPr lang="en-US" sz="2800" b="0" i="0" u="none" strike="noStrike">
              <a:solidFill>
                <a:srgbClr val="000000"/>
              </a:solidFill>
              <a:effectLst/>
              <a:latin typeface="VT323" panose="00000509000000000000" pitchFamily="49" charset="0"/>
            </a:endParaRPr>
          </a:p>
          <a:p>
            <a:r>
              <a:rPr lang="en-US" sz="2800" b="0" i="0" u="none" strike="noStrike">
                <a:solidFill>
                  <a:srgbClr val="000000"/>
                </a:solidFill>
                <a:effectLst/>
                <a:latin typeface="VT323" panose="00000509000000000000" pitchFamily="49" charset="0"/>
              </a:rPr>
              <a:t>		&lt;/</a:t>
            </a:r>
            <a:r>
              <a:rPr lang="en-US" sz="2800" b="0" i="0" u="none" strike="noStrike">
                <a:solidFill>
                  <a:srgbClr val="FF0000"/>
                </a:solidFill>
                <a:effectLst/>
                <a:latin typeface="VT323" panose="00000509000000000000" pitchFamily="49" charset="0"/>
              </a:rPr>
              <a:t>footer</a:t>
            </a:r>
            <a:r>
              <a:rPr lang="en-US" sz="2800" b="0" i="0" u="none" strike="noStrike">
                <a:solidFill>
                  <a:srgbClr val="000000"/>
                </a:solidFill>
                <a:effectLst/>
                <a:latin typeface="VT323" panose="00000509000000000000" pitchFamily="49" charset="0"/>
              </a:rPr>
              <a:t>&gt;</a:t>
            </a:r>
          </a:p>
          <a:p>
            <a:r>
              <a:rPr lang="en-US" sz="2800">
                <a:solidFill>
                  <a:srgbClr val="000000"/>
                </a:solidFill>
                <a:effectLst/>
                <a:latin typeface="VT323" panose="00000509000000000000" pitchFamily="49" charset="0"/>
              </a:rPr>
              <a:t>	&lt;/</a:t>
            </a:r>
            <a:r>
              <a:rPr lang="en-US" sz="2800">
                <a:solidFill>
                  <a:srgbClr val="FF0000"/>
                </a:solidFill>
                <a:effectLst/>
                <a:latin typeface="VT323" panose="00000509000000000000" pitchFamily="49" charset="0"/>
              </a:rPr>
              <a:t>body</a:t>
            </a:r>
            <a:r>
              <a:rPr lang="en-US" sz="2800">
                <a:solidFill>
                  <a:srgbClr val="000000"/>
                </a:solidFill>
                <a:effectLst/>
                <a:latin typeface="VT323" panose="00000509000000000000" pitchFamily="49" charset="0"/>
              </a:rPr>
              <a:t>&gt;</a:t>
            </a:r>
          </a:p>
          <a:p>
            <a:r>
              <a:rPr lang="en-US" sz="2800">
                <a:solidFill>
                  <a:srgbClr val="000000"/>
                </a:solidFill>
                <a:latin typeface="VT323" panose="00000509000000000000" pitchFamily="49" charset="0"/>
              </a:rPr>
              <a:t>&lt;/</a:t>
            </a:r>
            <a:r>
              <a:rPr lang="en-US" sz="2800">
                <a:solidFill>
                  <a:srgbClr val="FF0000"/>
                </a:solidFill>
                <a:latin typeface="VT323" panose="00000509000000000000" pitchFamily="49" charset="0"/>
              </a:rPr>
              <a:t>html</a:t>
            </a:r>
            <a:r>
              <a:rPr lang="en-US" sz="2800">
                <a:solidFill>
                  <a:srgbClr val="000000"/>
                </a:solidFill>
                <a:latin typeface="VT323" panose="00000509000000000000" pitchFamily="49" charset="0"/>
              </a:rPr>
              <a:t>&gt;</a:t>
            </a:r>
            <a:endParaRPr lang="en-US" sz="2800">
              <a:solidFill>
                <a:srgbClr val="000000"/>
              </a:solidFill>
              <a:effectLst/>
              <a:latin typeface="VT323" panose="00000509000000000000" pitchFamily="49" charset="0"/>
            </a:endParaRPr>
          </a:p>
        </p:txBody>
      </p:sp>
      <p:cxnSp>
        <p:nvCxnSpPr>
          <p:cNvPr id="4" name="Straight Connector 3">
            <a:extLst>
              <a:ext uri="{FF2B5EF4-FFF2-40B4-BE49-F238E27FC236}">
                <a16:creationId xmlns:a16="http://schemas.microsoft.com/office/drawing/2014/main" id="{01336401-7124-4F64-AD1A-2450EBE35BEA}"/>
              </a:ext>
            </a:extLst>
          </p:cNvPr>
          <p:cNvCxnSpPr>
            <a:cxnSpLocks/>
          </p:cNvCxnSpPr>
          <p:nvPr/>
        </p:nvCxnSpPr>
        <p:spPr>
          <a:xfrm>
            <a:off x="495300" y="542925"/>
            <a:ext cx="0" cy="5476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0853D25-5E1A-470A-80EA-72D3333C3205}"/>
              </a:ext>
            </a:extLst>
          </p:cNvPr>
          <p:cNvCxnSpPr>
            <a:cxnSpLocks/>
          </p:cNvCxnSpPr>
          <p:nvPr/>
        </p:nvCxnSpPr>
        <p:spPr>
          <a:xfrm>
            <a:off x="1343025" y="542925"/>
            <a:ext cx="0" cy="5124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3543F7-8534-4F32-880B-5FFB3D022940}"/>
              </a:ext>
            </a:extLst>
          </p:cNvPr>
          <p:cNvCxnSpPr>
            <a:cxnSpLocks/>
          </p:cNvCxnSpPr>
          <p:nvPr/>
        </p:nvCxnSpPr>
        <p:spPr>
          <a:xfrm>
            <a:off x="2286000" y="1643062"/>
            <a:ext cx="0" cy="35718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084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A51A0-2951-4E02-85D9-14C8962DA71A}"/>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1619743" y="950781"/>
            <a:ext cx="8952513" cy="4956437"/>
          </a:xfrm>
          <a:prstGeom prst="rect">
            <a:avLst/>
          </a:prstGeom>
        </p:spPr>
      </p:pic>
    </p:spTree>
    <p:extLst>
      <p:ext uri="{BB962C8B-B14F-4D97-AF65-F5344CB8AC3E}">
        <p14:creationId xmlns:p14="http://schemas.microsoft.com/office/powerpoint/2010/main" val="149278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F3A09-1FE8-4D94-9F45-08B4DBA54BD0}"/>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1551093" y="912775"/>
            <a:ext cx="9089813" cy="5032450"/>
          </a:xfrm>
          <a:prstGeom prst="rect">
            <a:avLst/>
          </a:prstGeom>
        </p:spPr>
      </p:pic>
    </p:spTree>
    <p:extLst>
      <p:ext uri="{BB962C8B-B14F-4D97-AF65-F5344CB8AC3E}">
        <p14:creationId xmlns:p14="http://schemas.microsoft.com/office/powerpoint/2010/main" val="90111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7A06B70-94AB-4B5F-83E5-C24568997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855" y="535226"/>
            <a:ext cx="10452291" cy="5787548"/>
          </a:xfrm>
          <a:prstGeom prst="rect">
            <a:avLst/>
          </a:prstGeom>
        </p:spPr>
      </p:pic>
    </p:spTree>
    <p:extLst>
      <p:ext uri="{BB962C8B-B14F-4D97-AF65-F5344CB8AC3E}">
        <p14:creationId xmlns:p14="http://schemas.microsoft.com/office/powerpoint/2010/main" val="270291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347278-75DD-43EA-9697-60D531B02AD9}"/>
              </a:ext>
            </a:extLst>
          </p:cNvPr>
          <p:cNvSpPr/>
          <p:nvPr/>
        </p:nvSpPr>
        <p:spPr>
          <a:xfrm>
            <a:off x="95250" y="76200"/>
            <a:ext cx="6000750" cy="6705600"/>
          </a:xfrm>
          <a:prstGeom prst="rect">
            <a:avLst/>
          </a:prstGeom>
          <a:solidFill>
            <a:srgbClr val="F9D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7200">
              <a:solidFill>
                <a:schemeClr val="tx1"/>
              </a:solidFill>
              <a:effectLst>
                <a:outerShdw blurRad="50800" dist="38100" dir="2700000" algn="tl" rotWithShape="0">
                  <a:prstClr val="black">
                    <a:alpha val="40000"/>
                  </a:prstClr>
                </a:outerShdw>
              </a:effectLst>
              <a:latin typeface="VT323" panose="00000509000000000000" pitchFamily="49" charset="0"/>
              <a:cs typeface="Aharoni" panose="02010803020104030203" pitchFamily="2" charset="-79"/>
            </a:endParaRPr>
          </a:p>
        </p:txBody>
      </p:sp>
      <p:pic>
        <p:nvPicPr>
          <p:cNvPr id="10" name="Picture 9">
            <a:extLst>
              <a:ext uri="{FF2B5EF4-FFF2-40B4-BE49-F238E27FC236}">
                <a16:creationId xmlns:a16="http://schemas.microsoft.com/office/drawing/2014/main" id="{3A89CDA8-B300-4C74-AAF1-013EC580C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69851"/>
            <a:ext cx="6711950" cy="6711950"/>
          </a:xfrm>
          <a:prstGeom prst="rect">
            <a:avLst/>
          </a:prstGeom>
        </p:spPr>
      </p:pic>
      <p:sp>
        <p:nvSpPr>
          <p:cNvPr id="3" name="TextBox 2">
            <a:extLst>
              <a:ext uri="{FF2B5EF4-FFF2-40B4-BE49-F238E27FC236}">
                <a16:creationId xmlns:a16="http://schemas.microsoft.com/office/drawing/2014/main" id="{258D9D5A-33BD-433B-829F-F9BFACA20C82}"/>
              </a:ext>
            </a:extLst>
          </p:cNvPr>
          <p:cNvSpPr txBox="1"/>
          <p:nvPr/>
        </p:nvSpPr>
        <p:spPr>
          <a:xfrm>
            <a:off x="1536700" y="357008"/>
            <a:ext cx="3276600" cy="1200329"/>
          </a:xfrm>
          <a:prstGeom prst="rect">
            <a:avLst/>
          </a:prstGeom>
          <a:solidFill>
            <a:srgbClr val="D387E2"/>
          </a:solidFill>
        </p:spPr>
        <p:txBody>
          <a:bodyPr wrap="square" rtlCol="0">
            <a:spAutoFit/>
          </a:bodyPr>
          <a:lstStyle/>
          <a:p>
            <a:pPr algn="ctr"/>
            <a:r>
              <a:rPr lang="en-US" sz="7200">
                <a:solidFill>
                  <a:schemeClr val="tx1"/>
                </a:solidFill>
                <a:latin typeface="VT323" panose="00000509000000000000" pitchFamily="49" charset="0"/>
                <a:cs typeface="Aharoni" panose="02010803020104030203" pitchFamily="2" charset="-79"/>
              </a:rPr>
              <a:t>MỤC TIÊU</a:t>
            </a:r>
            <a:endParaRPr lang="vi-VN" sz="7200">
              <a:solidFill>
                <a:schemeClr val="tx1"/>
              </a:solidFill>
              <a:latin typeface="VT323" panose="00000509000000000000" pitchFamily="49" charset="0"/>
              <a:cs typeface="Aharoni" panose="02010803020104030203" pitchFamily="2" charset="-79"/>
            </a:endParaRP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71FF7D73-6A5E-4BC7-9374-F86D4D3222C6}"/>
                  </a:ext>
                </a:extLst>
              </p:cNvPr>
              <p:cNvGraphicFramePr>
                <a:graphicFrameLocks noChangeAspect="1"/>
              </p:cNvGraphicFramePr>
              <p:nvPr>
                <p:extLst>
                  <p:ext uri="{D42A27DB-BD31-4B8C-83A1-F6EECF244321}">
                    <p14:modId xmlns:p14="http://schemas.microsoft.com/office/powerpoint/2010/main" val="4017201109"/>
                  </p:ext>
                </p:extLst>
              </p:nvPr>
            </p:nvGraphicFramePr>
            <p:xfrm>
              <a:off x="5585883" y="357008"/>
              <a:ext cx="5003799" cy="2814637"/>
            </p:xfrm>
            <a:graphic>
              <a:graphicData uri="http://schemas.microsoft.com/office/powerpoint/2016/sectionzoom">
                <psez:sectionZm>
                  <psez:sectionZmObj sectionId="{2F61B2D5-A0C3-4D40-A9D5-FBAEA5D75D18}">
                    <psez:zmPr id="{236723C6-BBD3-40FA-BF84-4A18000B3B06}" transitionDur="1000">
                      <p166:blipFill xmlns:p166="http://schemas.microsoft.com/office/powerpoint/2016/6/main">
                        <a:blip r:embed="rId3"/>
                        <a:stretch>
                          <a:fillRect/>
                        </a:stretch>
                      </p166:blipFill>
                      <p166:spPr xmlns:p166="http://schemas.microsoft.com/office/powerpoint/2016/6/main">
                        <a:xfrm>
                          <a:off x="0" y="0"/>
                          <a:ext cx="5003799" cy="2814637"/>
                        </a:xfrm>
                        <a:prstGeom prst="rect">
                          <a:avLst/>
                        </a:prstGeom>
                      </p166:spPr>
                    </psez:zmPr>
                  </psez:sectionZmObj>
                </psez:sectionZm>
              </a:graphicData>
            </a:graphic>
          </p:graphicFrame>
        </mc:Choice>
        <mc:Fallback xmlns="">
          <p:pic>
            <p:nvPicPr>
              <p:cNvPr id="5" name="Section Zoom 4">
                <a:hlinkClick r:id="rId4" action="ppaction://hlinksldjump"/>
                <a:extLst>
                  <a:ext uri="{FF2B5EF4-FFF2-40B4-BE49-F238E27FC236}">
                    <a16:creationId xmlns:a16="http://schemas.microsoft.com/office/drawing/2014/main" id="{71FF7D73-6A5E-4BC7-9374-F86D4D3222C6}"/>
                  </a:ext>
                </a:extLst>
              </p:cNvPr>
              <p:cNvPicPr>
                <a:picLocks noGrp="1" noRot="1" noChangeAspect="1" noMove="1" noResize="1" noEditPoints="1" noAdjustHandles="1" noChangeArrowheads="1" noChangeShapeType="1"/>
              </p:cNvPicPr>
              <p:nvPr/>
            </p:nvPicPr>
            <p:blipFill>
              <a:blip r:embed="rId5"/>
              <a:stretch>
                <a:fillRect/>
              </a:stretch>
            </p:blipFill>
            <p:spPr>
              <a:xfrm>
                <a:off x="5585883" y="357008"/>
                <a:ext cx="5003799" cy="281463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82B18E1E-9B83-4DC0-859E-C51553FAF897}"/>
                  </a:ext>
                </a:extLst>
              </p:cNvPr>
              <p:cNvGraphicFramePr>
                <a:graphicFrameLocks noChangeAspect="1"/>
              </p:cNvGraphicFramePr>
              <p:nvPr>
                <p:extLst>
                  <p:ext uri="{D42A27DB-BD31-4B8C-83A1-F6EECF244321}">
                    <p14:modId xmlns:p14="http://schemas.microsoft.com/office/powerpoint/2010/main" val="1076728627"/>
                  </p:ext>
                </p:extLst>
              </p:nvPr>
            </p:nvGraphicFramePr>
            <p:xfrm>
              <a:off x="5505448" y="3595867"/>
              <a:ext cx="5164667" cy="2905125"/>
            </p:xfrm>
            <a:graphic>
              <a:graphicData uri="http://schemas.microsoft.com/office/powerpoint/2016/sectionzoom">
                <psez:sectionZm>
                  <psez:sectionZmObj sectionId="{9B7CF006-2DA6-4BDF-A2F8-F35A0BD20406}">
                    <psez:zmPr id="{D67ECFEC-D079-4000-BCC8-4349A5C86763}" transitionDur="1000">
                      <p166:blipFill xmlns:p166="http://schemas.microsoft.com/office/powerpoint/2016/6/main">
                        <a:blip r:embed="rId6"/>
                        <a:stretch>
                          <a:fillRect/>
                        </a:stretch>
                      </p166:blipFill>
                      <p166:spPr xmlns:p166="http://schemas.microsoft.com/office/powerpoint/2016/6/main">
                        <a:xfrm>
                          <a:off x="0" y="0"/>
                          <a:ext cx="5164667" cy="2905125"/>
                        </a:xfrm>
                        <a:prstGeom prst="rect">
                          <a:avLst/>
                        </a:prstGeom>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82B18E1E-9B83-4DC0-859E-C51553FAF897}"/>
                  </a:ext>
                </a:extLst>
              </p:cNvPr>
              <p:cNvPicPr>
                <a:picLocks noGrp="1" noRot="1" noChangeAspect="1" noMove="1" noResize="1" noEditPoints="1" noAdjustHandles="1" noChangeArrowheads="1" noChangeShapeType="1"/>
              </p:cNvPicPr>
              <p:nvPr/>
            </p:nvPicPr>
            <p:blipFill>
              <a:blip r:embed="rId8"/>
              <a:stretch>
                <a:fillRect/>
              </a:stretch>
            </p:blipFill>
            <p:spPr>
              <a:xfrm>
                <a:off x="5505448" y="3595867"/>
                <a:ext cx="5164667" cy="2905125"/>
              </a:xfrm>
              <a:prstGeom prst="rect">
                <a:avLst/>
              </a:prstGeom>
            </p:spPr>
          </p:pic>
        </mc:Fallback>
      </mc:AlternateContent>
    </p:spTree>
    <p:extLst>
      <p:ext uri="{BB962C8B-B14F-4D97-AF65-F5344CB8AC3E}">
        <p14:creationId xmlns:p14="http://schemas.microsoft.com/office/powerpoint/2010/main" val="4240765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4D0865-7960-4F6D-B7A0-021A2F31C534}"/>
              </a:ext>
            </a:extLst>
          </p:cNvPr>
          <p:cNvSpPr txBox="1"/>
          <p:nvPr/>
        </p:nvSpPr>
        <p:spPr>
          <a:xfrm>
            <a:off x="2357437" y="1524000"/>
            <a:ext cx="7477125" cy="1200329"/>
          </a:xfrm>
          <a:prstGeom prst="rect">
            <a:avLst/>
          </a:prstGeom>
          <a:solidFill>
            <a:schemeClr val="accent2"/>
          </a:solidFill>
        </p:spPr>
        <p:txBody>
          <a:bodyPr wrap="square" rtlCol="0">
            <a:spAutoFit/>
          </a:bodyPr>
          <a:lstStyle/>
          <a:p>
            <a:pPr algn="ctr"/>
            <a:r>
              <a:rPr lang="en-US" sz="7200">
                <a:latin typeface="VT323" panose="00000509000000000000" pitchFamily="49" charset="0"/>
              </a:rPr>
              <a:t>CÁC KHÁI NIỆM CHÍNH</a:t>
            </a:r>
            <a:endParaRPr lang="vi-VN" sz="7200">
              <a:latin typeface="VT323" panose="00000509000000000000" pitchFamily="49" charset="0"/>
            </a:endParaRPr>
          </a:p>
        </p:txBody>
      </p:sp>
      <p:sp>
        <p:nvSpPr>
          <p:cNvPr id="3" name="TextBox 2">
            <a:extLst>
              <a:ext uri="{FF2B5EF4-FFF2-40B4-BE49-F238E27FC236}">
                <a16:creationId xmlns:a16="http://schemas.microsoft.com/office/drawing/2014/main" id="{D17DB1EA-DA7B-4CA1-840E-3204278ADAA4}"/>
              </a:ext>
            </a:extLst>
          </p:cNvPr>
          <p:cNvSpPr txBox="1"/>
          <p:nvPr/>
        </p:nvSpPr>
        <p:spPr>
          <a:xfrm>
            <a:off x="4839886" y="2962275"/>
            <a:ext cx="2935419" cy="2949525"/>
          </a:xfrm>
          <a:prstGeom prst="rect">
            <a:avLst/>
          </a:prstGeom>
          <a:noFill/>
        </p:spPr>
        <p:txBody>
          <a:bodyPr wrap="none" rtlCol="0">
            <a:spAutoFit/>
          </a:bodyPr>
          <a:lstStyle/>
          <a:p>
            <a:pPr marL="285750" indent="-285750">
              <a:lnSpc>
                <a:spcPct val="150000"/>
              </a:lnSpc>
              <a:spcBef>
                <a:spcPts val="0"/>
              </a:spcBef>
              <a:spcAft>
                <a:spcPts val="0"/>
              </a:spcAft>
              <a:buFont typeface="Arial" panose="020B0604020202020204" pitchFamily="34" charset="0"/>
              <a:buChar char="•"/>
            </a:pPr>
            <a:r>
              <a:rPr lang="en-US" b="1">
                <a:latin typeface="Arial" panose="020B0604020202020204" pitchFamily="34" charset="0"/>
                <a:cs typeface="Arial" panose="020B0604020202020204" pitchFamily="34" charset="0"/>
              </a:rPr>
              <a:t>React là gì?</a:t>
            </a:r>
          </a:p>
          <a:p>
            <a:pPr marL="285750" indent="-285750">
              <a:lnSpc>
                <a:spcPct val="150000"/>
              </a:lnSpc>
              <a:spcBef>
                <a:spcPts val="0"/>
              </a:spcBef>
              <a:spcAft>
                <a:spcPts val="0"/>
              </a:spcAft>
              <a:buFont typeface="Arial" panose="020B0604020202020204" pitchFamily="34" charset="0"/>
              <a:buChar char="•"/>
            </a:pPr>
            <a:r>
              <a:rPr lang="en-US" b="1">
                <a:latin typeface="Arial" panose="020B0604020202020204" pitchFamily="34" charset="0"/>
                <a:cs typeface="Arial" panose="020B0604020202020204" pitchFamily="34" charset="0"/>
              </a:rPr>
              <a:t>Giới thiệu về JXS</a:t>
            </a:r>
          </a:p>
          <a:p>
            <a:pPr marL="285750" indent="-285750">
              <a:lnSpc>
                <a:spcPct val="150000"/>
              </a:lnSpc>
              <a:spcBef>
                <a:spcPts val="0"/>
              </a:spcBef>
              <a:spcAft>
                <a:spcPts val="0"/>
              </a:spcAft>
              <a:buFont typeface="Arial" panose="020B0604020202020204" pitchFamily="34" charset="0"/>
              <a:buChar char="•"/>
            </a:pPr>
            <a:r>
              <a:rPr lang="en-US" b="1">
                <a:latin typeface="Arial" panose="020B0604020202020204" pitchFamily="34" charset="0"/>
                <a:cs typeface="Arial" panose="020B0604020202020204" pitchFamily="34" charset="0"/>
              </a:rPr>
              <a:t>React Render</a:t>
            </a:r>
          </a:p>
          <a:p>
            <a:pPr marL="285750" indent="-285750">
              <a:lnSpc>
                <a:spcPct val="150000"/>
              </a:lnSpc>
              <a:spcBef>
                <a:spcPts val="0"/>
              </a:spcBef>
              <a:spcAft>
                <a:spcPts val="0"/>
              </a:spcAft>
              <a:buFont typeface="Arial" panose="020B0604020202020204" pitchFamily="34" charset="0"/>
              <a:buChar char="•"/>
            </a:pPr>
            <a:r>
              <a:rPr lang="en-US" b="1">
                <a:latin typeface="Arial" panose="020B0604020202020204" pitchFamily="34" charset="0"/>
                <a:cs typeface="Arial" panose="020B0604020202020204" pitchFamily="34" charset="0"/>
              </a:rPr>
              <a:t>Component and props</a:t>
            </a:r>
          </a:p>
          <a:p>
            <a:pPr marL="285750" indent="-285750">
              <a:lnSpc>
                <a:spcPct val="150000"/>
              </a:lnSpc>
              <a:spcBef>
                <a:spcPts val="0"/>
              </a:spcBef>
              <a:spcAft>
                <a:spcPts val="0"/>
              </a:spcAft>
              <a:buFont typeface="Arial" panose="020B0604020202020204" pitchFamily="34" charset="0"/>
              <a:buChar char="•"/>
            </a:pPr>
            <a:r>
              <a:rPr lang="en-US" b="1">
                <a:latin typeface="Arial" panose="020B0604020202020204" pitchFamily="34" charset="0"/>
                <a:cs typeface="Arial" panose="020B0604020202020204" pitchFamily="34" charset="0"/>
              </a:rPr>
              <a:t>React State </a:t>
            </a:r>
          </a:p>
          <a:p>
            <a:pPr marL="285750" indent="-285750">
              <a:lnSpc>
                <a:spcPct val="150000"/>
              </a:lnSpc>
              <a:spcBef>
                <a:spcPts val="0"/>
              </a:spcBef>
              <a:spcAft>
                <a:spcPts val="0"/>
              </a:spcAft>
              <a:buFont typeface="Arial" panose="020B0604020202020204" pitchFamily="34" charset="0"/>
              <a:buChar char="•"/>
            </a:pPr>
            <a:r>
              <a:rPr lang="en-US" b="1">
                <a:latin typeface="Arial" panose="020B0604020202020204" pitchFamily="34" charset="0"/>
                <a:cs typeface="Arial" panose="020B0604020202020204" pitchFamily="34" charset="0"/>
              </a:rPr>
              <a:t>Sử lí sự kiện</a:t>
            </a:r>
          </a:p>
          <a:p>
            <a:pPr marL="285750" indent="-285750">
              <a:lnSpc>
                <a:spcPct val="150000"/>
              </a:lnSpc>
              <a:spcBef>
                <a:spcPts val="0"/>
              </a:spcBef>
              <a:spcAft>
                <a:spcPts val="0"/>
              </a:spcAft>
              <a:buFont typeface="Arial" panose="020B0604020202020204" pitchFamily="34" charset="0"/>
              <a:buChar char="•"/>
            </a:pPr>
            <a:r>
              <a:rPr lang="en-US" b="1">
                <a:latin typeface="Arial" panose="020B0604020202020204" pitchFamily="34" charset="0"/>
                <a:cs typeface="Arial" panose="020B0604020202020204" pitchFamily="34" charset="0"/>
              </a:rPr>
              <a:t>Biểu mẫu</a:t>
            </a:r>
          </a:p>
        </p:txBody>
      </p:sp>
    </p:spTree>
    <p:extLst>
      <p:ext uri="{BB962C8B-B14F-4D97-AF65-F5344CB8AC3E}">
        <p14:creationId xmlns:p14="http://schemas.microsoft.com/office/powerpoint/2010/main" val="1258802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7458B70-2D46-44A5-B8D4-FE5B06C13F9D}">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647</TotalTime>
  <Words>2924</Words>
  <Application>Microsoft Office PowerPoint</Application>
  <PresentationFormat>Widescreen</PresentationFormat>
  <Paragraphs>661</Paragraphs>
  <Slides>48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Caveat</vt:lpstr>
      <vt:lpstr>Times New Roman</vt:lpstr>
      <vt:lpstr>VT323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Dat Xuan</dc:creator>
  <cp:lastModifiedBy>y nguyen</cp:lastModifiedBy>
  <cp:revision>73</cp:revision>
  <dcterms:created xsi:type="dcterms:W3CDTF">2021-05-05T14:30:47Z</dcterms:created>
  <dcterms:modified xsi:type="dcterms:W3CDTF">2021-05-07T01:09:19Z</dcterms:modified>
</cp:coreProperties>
</file>